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269" r:id="rId2"/>
    <p:sldId id="300" r:id="rId3"/>
    <p:sldId id="312" r:id="rId4"/>
    <p:sldId id="303" r:id="rId5"/>
    <p:sldId id="305" r:id="rId6"/>
    <p:sldId id="306" r:id="rId7"/>
    <p:sldId id="307" r:id="rId8"/>
    <p:sldId id="272" r:id="rId9"/>
    <p:sldId id="273" r:id="rId10"/>
    <p:sldId id="274" r:id="rId11"/>
    <p:sldId id="284" r:id="rId12"/>
    <p:sldId id="285" r:id="rId13"/>
    <p:sldId id="278" r:id="rId14"/>
    <p:sldId id="279" r:id="rId15"/>
    <p:sldId id="280" r:id="rId16"/>
    <p:sldId id="27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88321" autoAdjust="0"/>
  </p:normalViewPr>
  <p:slideViewPr>
    <p:cSldViewPr snapToGrid="0">
      <p:cViewPr varScale="1">
        <p:scale>
          <a:sx n="63" d="100"/>
          <a:sy n="6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66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46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9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386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1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96197-55E5-402B-BBAF-98883A3D3C5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14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Week of April 20 Lesson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4313"/>
            <a:ext cx="10117103" cy="3725487"/>
          </a:xfrm>
        </p:spPr>
        <p:txBody>
          <a:bodyPr>
            <a:normAutofit/>
          </a:bodyPr>
          <a:lstStyle/>
          <a:p>
            <a:r>
              <a:rPr lang="en-US" sz="2000" b="1" dirty="0"/>
              <a:t>Today’s Objective –</a:t>
            </a:r>
          </a:p>
          <a:p>
            <a:pPr lvl="1"/>
            <a:r>
              <a:rPr lang="en-US" sz="2000" b="1" dirty="0"/>
              <a:t>Moles and Chemical formulas</a:t>
            </a:r>
          </a:p>
          <a:p>
            <a:pPr lvl="1"/>
            <a:r>
              <a:rPr lang="en-US" sz="2000" b="1" dirty="0"/>
              <a:t>Stoichiometry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54954" y="4571999"/>
            <a:ext cx="4828032" cy="179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Stoichiometry Worksheet</a:t>
            </a:r>
          </a:p>
          <a:p>
            <a:endParaRPr lang="en-US" sz="2000" b="1" dirty="0"/>
          </a:p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61156" y="3962515"/>
            <a:ext cx="4828032" cy="205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Moles and Chemical formulas</a:t>
            </a:r>
          </a:p>
          <a:p>
            <a:pPr lvl="1"/>
            <a:r>
              <a:rPr lang="en-US" sz="2000" b="1" dirty="0"/>
              <a:t>Moles and Reactions</a:t>
            </a:r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62109" y="1812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/>
          <a:lstStyle/>
          <a:p>
            <a:r>
              <a:rPr lang="en-US" sz="2000" b="1" dirty="0"/>
              <a:t>Same problem solving. Only difference is you </a:t>
            </a:r>
            <a:r>
              <a:rPr lang="en-US" sz="2000" b="1" u="sng" dirty="0"/>
              <a:t>need a balanced reaction first.</a:t>
            </a:r>
            <a:r>
              <a:rPr lang="en-US" sz="2000" b="1" dirty="0"/>
              <a:t> It may be given or you may need to predict products and/or balance.</a:t>
            </a:r>
            <a:endParaRPr lang="en-US" sz="2000" b="1" u="sng" dirty="0"/>
          </a:p>
          <a:p>
            <a:r>
              <a:rPr lang="en-US" sz="2000" b="1" dirty="0"/>
              <a:t>Ex: 1 Zn (s) + 2 </a:t>
            </a:r>
            <a:r>
              <a:rPr lang="en-US" sz="2000" b="1" dirty="0" err="1"/>
              <a:t>HCl</a:t>
            </a:r>
            <a:r>
              <a:rPr lang="en-US" sz="2000" b="1" dirty="0"/>
              <a:t> (</a:t>
            </a:r>
            <a:r>
              <a:rPr lang="en-US" sz="2000" b="1" dirty="0" err="1"/>
              <a:t>aq</a:t>
            </a:r>
            <a:r>
              <a:rPr lang="en-US" sz="2000" b="1" dirty="0"/>
              <a:t>)</a:t>
            </a:r>
            <a:r>
              <a:rPr lang="en-US" sz="2000" b="1" dirty="0">
                <a:sym typeface="Wingdings" panose="05000000000000000000" pitchFamily="2" charset="2"/>
              </a:rPr>
              <a:t>  1 ZnCl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 (</a:t>
            </a:r>
            <a:r>
              <a:rPr lang="en-US" sz="2000" b="1" dirty="0" err="1">
                <a:sym typeface="Wingdings" panose="05000000000000000000" pitchFamily="2" charset="2"/>
              </a:rPr>
              <a:t>aq</a:t>
            </a:r>
            <a:r>
              <a:rPr lang="en-US" sz="2000" b="1" dirty="0">
                <a:sym typeface="Wingdings" panose="05000000000000000000" pitchFamily="2" charset="2"/>
              </a:rPr>
              <a:t>) + 1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 (g)</a:t>
            </a:r>
          </a:p>
          <a:p>
            <a:r>
              <a:rPr lang="en-US" sz="2000" b="1" dirty="0"/>
              <a:t>Ex:  How many moles of hydrogen are formed from 3.50 mole of hydrochloric acid?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25907" y="4659908"/>
          <a:ext cx="51657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2501640" imgH="393480" progId="Equation.DSMT4">
                  <p:embed/>
                </p:oleObj>
              </mc:Choice>
              <mc:Fallback>
                <p:oleObj name="Equation" r:id="rId4" imgW="25016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5907" y="4659908"/>
                        <a:ext cx="516572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3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09" y="304800"/>
            <a:ext cx="873529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Gram – mole –number of items problems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rot="5400000" flipV="1">
            <a:off x="2561812" y="395081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94409" y="1600200"/>
            <a:ext cx="11424787" cy="4777118"/>
            <a:chOff x="294409" y="1600200"/>
            <a:chExt cx="11424787" cy="4777118"/>
          </a:xfrm>
        </p:grpSpPr>
        <p:grpSp>
          <p:nvGrpSpPr>
            <p:cNvPr id="2" name="Group 1"/>
            <p:cNvGrpSpPr/>
            <p:nvPr/>
          </p:nvGrpSpPr>
          <p:grpSpPr>
            <a:xfrm>
              <a:off x="2197100" y="1600200"/>
              <a:ext cx="7721600" cy="4777118"/>
              <a:chOff x="2197100" y="1600200"/>
              <a:chExt cx="7721600" cy="4777118"/>
            </a:xfrm>
          </p:grpSpPr>
          <p:sp>
            <p:nvSpPr>
              <p:cNvPr id="25603" name="Rectangle 3"/>
              <p:cNvSpPr>
                <a:spLocks noChangeArrowheads="1"/>
              </p:cNvSpPr>
              <p:nvPr/>
            </p:nvSpPr>
            <p:spPr bwMode="auto">
              <a:xfrm>
                <a:off x="28829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X</a:t>
                </a:r>
              </a:p>
            </p:txBody>
          </p:sp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71501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Y</a:t>
                </a:r>
              </a:p>
            </p:txBody>
          </p:sp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71501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Y</a:t>
                </a: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X</a:t>
                </a:r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 flipV="1">
                <a:off x="37973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 flipV="1">
                <a:off x="80645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rot="5400000" flipV="1">
                <a:off x="5979195" y="3207315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36195" y="1646520"/>
                <a:ext cx="2286000" cy="65722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DoubleWave1">
                  <a:avLst>
                    <a:gd name="adj1" fmla="val 6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en-US" sz="3600" kern="10" spc="-360" dirty="0"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Impact" panose="020B0806030902050204" pitchFamily="34" charset="0"/>
                  </a:rPr>
                  <a:t>Not Here!!</a:t>
                </a: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21971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80645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4711700" y="3884113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Chemical formula</a:t>
                </a:r>
              </a:p>
            </p:txBody>
          </p:sp>
          <p:sp>
            <p:nvSpPr>
              <p:cNvPr id="25617" name="Line 17"/>
              <p:cNvSpPr>
                <a:spLocks noChangeShapeType="1"/>
              </p:cNvSpPr>
              <p:nvPr/>
            </p:nvSpPr>
            <p:spPr bwMode="auto">
              <a:xfrm flipV="1">
                <a:off x="80645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Line 18"/>
              <p:cNvSpPr>
                <a:spLocks noChangeShapeType="1"/>
              </p:cNvSpPr>
              <p:nvPr/>
            </p:nvSpPr>
            <p:spPr bwMode="auto">
              <a:xfrm flipV="1">
                <a:off x="37719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29068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Number of X</a:t>
                </a:r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71740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Number of Y</a:t>
                </a:r>
              </a:p>
            </p:txBody>
          </p:sp>
          <p:sp>
            <p:nvSpPr>
              <p:cNvPr id="25621" name="Text Box 21"/>
              <p:cNvSpPr txBox="1">
                <a:spLocks noChangeArrowheads="1"/>
              </p:cNvSpPr>
              <p:nvPr/>
            </p:nvSpPr>
            <p:spPr bwMode="auto">
              <a:xfrm>
                <a:off x="8242300" y="4888468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6.022x10</a:t>
                </a:r>
                <a:r>
                  <a:rPr lang="en-US" baseline="30000"/>
                  <a:t>23</a:t>
                </a:r>
                <a:endParaRPr lang="en-US"/>
              </a:p>
            </p:txBody>
          </p:sp>
          <p:sp>
            <p:nvSpPr>
              <p:cNvPr id="25622" name="Text Box 22"/>
              <p:cNvSpPr txBox="1">
                <a:spLocks noChangeArrowheads="1"/>
              </p:cNvSpPr>
              <p:nvPr/>
            </p:nvSpPr>
            <p:spPr bwMode="auto">
              <a:xfrm>
                <a:off x="2245038" y="4932402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6.022x10</a:t>
                </a:r>
                <a:r>
                  <a:rPr lang="en-US" baseline="30000" dirty="0"/>
                  <a:t>23</a:t>
                </a:r>
                <a:endParaRPr lang="en-US" dirty="0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 rot="5400000" flipV="1">
                <a:off x="6032500" y="4835604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Text Box 24"/>
              <p:cNvSpPr txBox="1">
                <a:spLocks noChangeArrowheads="1"/>
              </p:cNvSpPr>
              <p:nvPr/>
            </p:nvSpPr>
            <p:spPr bwMode="auto">
              <a:xfrm>
                <a:off x="4774484" y="5505425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Chemical formula</a:t>
                </a:r>
              </a:p>
            </p:txBody>
          </p:sp>
          <p:sp>
            <p:nvSpPr>
              <p:cNvPr id="25625" name="Text Box 25"/>
              <p:cNvSpPr txBox="1">
                <a:spLocks noChangeArrowheads="1"/>
              </p:cNvSpPr>
              <p:nvPr/>
            </p:nvSpPr>
            <p:spPr bwMode="auto">
              <a:xfrm>
                <a:off x="5240985" y="6007986"/>
                <a:ext cx="150396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 dirty="0"/>
                  <a:t>Atomic scale</a:t>
                </a:r>
              </a:p>
            </p:txBody>
          </p:sp>
          <p:sp>
            <p:nvSpPr>
              <p:cNvPr id="25626" name="Text Box 26"/>
              <p:cNvSpPr txBox="1">
                <a:spLocks noChangeArrowheads="1"/>
              </p:cNvSpPr>
              <p:nvPr/>
            </p:nvSpPr>
            <p:spPr bwMode="auto">
              <a:xfrm>
                <a:off x="4999863" y="4350316"/>
                <a:ext cx="21463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/>
                  <a:t>Macroscopic scale</a:t>
                </a:r>
              </a:p>
            </p:txBody>
          </p:sp>
        </p:grp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294409" y="3881448"/>
              <a:ext cx="1905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9814196" y="3860813"/>
              <a:ext cx="1905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rot="5400000" flipV="1">
              <a:off x="9421968" y="3957648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297448" y="3884113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9128475" y="3886841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74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09" y="304800"/>
            <a:ext cx="8735291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Stoichiometry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rot="5400000" flipV="1">
            <a:off x="2561812" y="395081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94409" y="1600200"/>
            <a:ext cx="11424787" cy="4777118"/>
            <a:chOff x="294409" y="1600200"/>
            <a:chExt cx="11424787" cy="4777118"/>
          </a:xfrm>
        </p:grpSpPr>
        <p:grpSp>
          <p:nvGrpSpPr>
            <p:cNvPr id="2" name="Group 1"/>
            <p:cNvGrpSpPr/>
            <p:nvPr/>
          </p:nvGrpSpPr>
          <p:grpSpPr>
            <a:xfrm>
              <a:off x="2197100" y="1600200"/>
              <a:ext cx="7721600" cy="4777118"/>
              <a:chOff x="2197100" y="1600200"/>
              <a:chExt cx="7721600" cy="4777118"/>
            </a:xfrm>
          </p:grpSpPr>
          <p:sp>
            <p:nvSpPr>
              <p:cNvPr id="25603" name="Rectangle 3"/>
              <p:cNvSpPr>
                <a:spLocks noChangeArrowheads="1"/>
              </p:cNvSpPr>
              <p:nvPr/>
            </p:nvSpPr>
            <p:spPr bwMode="auto">
              <a:xfrm>
                <a:off x="28829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X</a:t>
                </a:r>
              </a:p>
            </p:txBody>
          </p:sp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71501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Y</a:t>
                </a:r>
              </a:p>
            </p:txBody>
          </p:sp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71501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Y</a:t>
                </a: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X</a:t>
                </a:r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 flipV="1">
                <a:off x="37973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 flipV="1">
                <a:off x="80645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rot="5400000" flipV="1">
                <a:off x="5979195" y="3207315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36195" y="1646520"/>
                <a:ext cx="2286000" cy="65722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DoubleWave1">
                  <a:avLst>
                    <a:gd name="adj1" fmla="val 6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en-US" sz="3600" kern="10" spc="-360" dirty="0"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Impact" panose="020B0806030902050204" pitchFamily="34" charset="0"/>
                  </a:rPr>
                  <a:t>Not Here!!</a:t>
                </a: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21971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80645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4711700" y="3884113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Balanced Reaction</a:t>
                </a:r>
              </a:p>
            </p:txBody>
          </p:sp>
          <p:sp>
            <p:nvSpPr>
              <p:cNvPr id="25617" name="Line 17"/>
              <p:cNvSpPr>
                <a:spLocks noChangeShapeType="1"/>
              </p:cNvSpPr>
              <p:nvPr/>
            </p:nvSpPr>
            <p:spPr bwMode="auto">
              <a:xfrm flipV="1">
                <a:off x="80645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Line 18"/>
              <p:cNvSpPr>
                <a:spLocks noChangeShapeType="1"/>
              </p:cNvSpPr>
              <p:nvPr/>
            </p:nvSpPr>
            <p:spPr bwMode="auto">
              <a:xfrm flipV="1">
                <a:off x="37719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29068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Number of X</a:t>
                </a:r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71740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Number of Y</a:t>
                </a:r>
              </a:p>
            </p:txBody>
          </p:sp>
          <p:sp>
            <p:nvSpPr>
              <p:cNvPr id="25621" name="Text Box 21"/>
              <p:cNvSpPr txBox="1">
                <a:spLocks noChangeArrowheads="1"/>
              </p:cNvSpPr>
              <p:nvPr/>
            </p:nvSpPr>
            <p:spPr bwMode="auto">
              <a:xfrm>
                <a:off x="8242300" y="4888468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6.022x10</a:t>
                </a:r>
                <a:r>
                  <a:rPr lang="en-US" baseline="30000"/>
                  <a:t>23</a:t>
                </a:r>
                <a:endParaRPr lang="en-US"/>
              </a:p>
            </p:txBody>
          </p:sp>
          <p:sp>
            <p:nvSpPr>
              <p:cNvPr id="25622" name="Text Box 22"/>
              <p:cNvSpPr txBox="1">
                <a:spLocks noChangeArrowheads="1"/>
              </p:cNvSpPr>
              <p:nvPr/>
            </p:nvSpPr>
            <p:spPr bwMode="auto">
              <a:xfrm>
                <a:off x="2245038" y="4932402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6.022x10</a:t>
                </a:r>
                <a:r>
                  <a:rPr lang="en-US" baseline="30000" dirty="0"/>
                  <a:t>23</a:t>
                </a:r>
                <a:endParaRPr lang="en-US" dirty="0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 rot="5400000" flipV="1">
                <a:off x="6032500" y="4835604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Text Box 24"/>
              <p:cNvSpPr txBox="1">
                <a:spLocks noChangeArrowheads="1"/>
              </p:cNvSpPr>
              <p:nvPr/>
            </p:nvSpPr>
            <p:spPr bwMode="auto">
              <a:xfrm>
                <a:off x="4774484" y="5505425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Balanced Reaction</a:t>
                </a:r>
              </a:p>
            </p:txBody>
          </p:sp>
          <p:sp>
            <p:nvSpPr>
              <p:cNvPr id="25625" name="Text Box 25"/>
              <p:cNvSpPr txBox="1">
                <a:spLocks noChangeArrowheads="1"/>
              </p:cNvSpPr>
              <p:nvPr/>
            </p:nvSpPr>
            <p:spPr bwMode="auto">
              <a:xfrm>
                <a:off x="5240985" y="6007986"/>
                <a:ext cx="150396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 dirty="0"/>
                  <a:t>Atomic scale</a:t>
                </a:r>
              </a:p>
            </p:txBody>
          </p:sp>
          <p:sp>
            <p:nvSpPr>
              <p:cNvPr id="25626" name="Text Box 26"/>
              <p:cNvSpPr txBox="1">
                <a:spLocks noChangeArrowheads="1"/>
              </p:cNvSpPr>
              <p:nvPr/>
            </p:nvSpPr>
            <p:spPr bwMode="auto">
              <a:xfrm>
                <a:off x="4999863" y="4350316"/>
                <a:ext cx="21463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/>
                  <a:t>Macroscopic scale</a:t>
                </a:r>
              </a:p>
            </p:txBody>
          </p:sp>
        </p:grp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294409" y="3881448"/>
              <a:ext cx="1905000" cy="838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9814196" y="3860813"/>
              <a:ext cx="1905000" cy="838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rot="5400000" flipV="1">
              <a:off x="9421968" y="3957648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297448" y="3884113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9128475" y="3886841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841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 g-m-m-g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ym typeface="Wingdings" panose="05000000000000000000" pitchFamily="2" charset="2"/>
              </a:rPr>
              <a:t>How many grams of lithium hydroxide are produced when 25.0 g of lithium is dissolved in water?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2 Li   + 2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O     2  </a:t>
            </a:r>
            <a:r>
              <a:rPr lang="en-US" sz="2000" b="1" dirty="0" err="1">
                <a:sym typeface="Wingdings" panose="05000000000000000000" pitchFamily="2" charset="2"/>
              </a:rPr>
              <a:t>LiOH</a:t>
            </a:r>
            <a:r>
              <a:rPr lang="en-US" sz="2000" b="1" dirty="0">
                <a:sym typeface="Wingdings" panose="05000000000000000000" pitchFamily="2" charset="2"/>
              </a:rPr>
              <a:t>  + 1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>
                <a:sym typeface="Wingdings" panose="05000000000000000000" pitchFamily="2" charset="2"/>
              </a:rPr>
              <a:t>25.0 g				  g ?</a:t>
            </a:r>
          </a:p>
          <a:p>
            <a:r>
              <a:rPr lang="en-US" b="1" dirty="0"/>
              <a:t>gram </a:t>
            </a:r>
            <a:r>
              <a:rPr lang="en-US" b="1" dirty="0">
                <a:sym typeface="Wingdings" panose="05000000000000000000" pitchFamily="2" charset="2"/>
              </a:rPr>
              <a:t> mole  mole  gram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4963" y="4829175"/>
          <a:ext cx="76755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4" imgW="4089240" imgH="419040" progId="Equation.DSMT4">
                  <p:embed/>
                </p:oleObj>
              </mc:Choice>
              <mc:Fallback>
                <p:oleObj name="Equation" r:id="rId4" imgW="408924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4963" y="4829175"/>
                        <a:ext cx="7675562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86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 g-m-m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ym typeface="Wingdings" panose="05000000000000000000" pitchFamily="2" charset="2"/>
              </a:rPr>
              <a:t>How many moles of lithium are needed to produce 25.0 g of lithium hydroxide dissolved in water?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2 Li   + 2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O    2  </a:t>
            </a:r>
            <a:r>
              <a:rPr lang="en-US" sz="2000" b="1" dirty="0" err="1">
                <a:sym typeface="Wingdings" panose="05000000000000000000" pitchFamily="2" charset="2"/>
              </a:rPr>
              <a:t>LiOH</a:t>
            </a:r>
            <a:r>
              <a:rPr lang="en-US" sz="2000" b="1" dirty="0">
                <a:sym typeface="Wingdings" panose="05000000000000000000" pitchFamily="2" charset="2"/>
              </a:rPr>
              <a:t>  + 1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</a:p>
          <a:p>
            <a:r>
              <a:rPr lang="en-US" sz="2000" b="1" dirty="0" err="1">
                <a:sym typeface="Wingdings" panose="05000000000000000000" pitchFamily="2" charset="2"/>
              </a:rPr>
              <a:t>mol</a:t>
            </a:r>
            <a:r>
              <a:rPr lang="en-US" sz="2000" b="1" dirty="0">
                <a:sym typeface="Wingdings" panose="05000000000000000000" pitchFamily="2" charset="2"/>
              </a:rPr>
              <a:t>?			          25.0 g</a:t>
            </a:r>
          </a:p>
          <a:p>
            <a:r>
              <a:rPr lang="en-US" sz="2000" b="1" dirty="0"/>
              <a:t>gram </a:t>
            </a:r>
            <a:r>
              <a:rPr lang="en-US" sz="2000" b="1" dirty="0">
                <a:sym typeface="Wingdings" panose="05000000000000000000" pitchFamily="2" charset="2"/>
              </a:rPr>
              <a:t> mole  mole </a:t>
            </a:r>
            <a:r>
              <a:rPr lang="en-US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 gram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62163" y="4905375"/>
          <a:ext cx="6604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3517560" imgH="419040" progId="Equation.DSMT4">
                  <p:embed/>
                </p:oleObj>
              </mc:Choice>
              <mc:Fallback>
                <p:oleObj name="Equation" r:id="rId4" imgW="351756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2163" y="4905375"/>
                        <a:ext cx="6604000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0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ym typeface="Wingdings" panose="05000000000000000000" pitchFamily="2" charset="2"/>
              </a:rPr>
              <a:t>How many grams of potassium chlorate do you need to decompose to produce 3.75 moles of oxygen gas?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2  KClO</a:t>
            </a:r>
            <a:r>
              <a:rPr lang="en-US" sz="2000" b="1" baseline="-25000" dirty="0">
                <a:sym typeface="Wingdings" panose="05000000000000000000" pitchFamily="2" charset="2"/>
              </a:rPr>
              <a:t>3</a:t>
            </a:r>
            <a:r>
              <a:rPr lang="en-US" sz="2000" b="1" dirty="0">
                <a:sym typeface="Wingdings" panose="05000000000000000000" pitchFamily="2" charset="2"/>
              </a:rPr>
              <a:t>   2  </a:t>
            </a:r>
            <a:r>
              <a:rPr lang="en-US" sz="2000" b="1" dirty="0" err="1">
                <a:sym typeface="Wingdings" panose="05000000000000000000" pitchFamily="2" charset="2"/>
              </a:rPr>
              <a:t>KCl</a:t>
            </a:r>
            <a:r>
              <a:rPr lang="en-US" sz="2000" b="1" dirty="0">
                <a:sym typeface="Wingdings" panose="05000000000000000000" pitchFamily="2" charset="2"/>
              </a:rPr>
              <a:t>    +  3 O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>
                <a:sym typeface="Wingdings" panose="05000000000000000000" pitchFamily="2" charset="2"/>
              </a:rPr>
              <a:t>      g?     		       3.75 </a:t>
            </a:r>
            <a:r>
              <a:rPr lang="en-US" sz="2000" b="1" dirty="0" err="1">
                <a:sym typeface="Wingdings" panose="05000000000000000000" pitchFamily="2" charset="2"/>
              </a:rPr>
              <a:t>mol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>
                <a:sym typeface="Wingdings" panose="05000000000000000000" pitchFamily="2" charset="2"/>
              </a:rPr>
              <a:t>mole  mole  gram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96281" y="4965476"/>
          <a:ext cx="70802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3771720" imgH="431640" progId="Equation.DSMT4">
                  <p:embed/>
                </p:oleObj>
              </mc:Choice>
              <mc:Fallback>
                <p:oleObj name="Equation" r:id="rId4" imgW="377172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6281" y="4965476"/>
                        <a:ext cx="708025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0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452086" cy="3923798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 How many grams of silver are present in 23.5 g of silver nitrate? 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Answer: 14.9 g Ag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Stoichiometry worksheet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Formulas and Conversion Factors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647047" y="2709670"/>
            <a:ext cx="8931742" cy="38376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Because the chemical formula indicates the number and ratio of atoms in a compound, conversion factors can be written to convert between moles of atoms and moles of compounds.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Ex: 1 mole CO</a:t>
            </a:r>
            <a:r>
              <a:rPr lang="en-US" sz="2400" b="1" baseline="-25000" dirty="0"/>
              <a:t>2</a:t>
            </a:r>
            <a:r>
              <a:rPr lang="en-US" sz="2400" b="1" dirty="0"/>
              <a:t> contains 1 mole of C and 2 mole of O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Ex: How many moles of O are present in 3.25 </a:t>
            </a:r>
            <a:r>
              <a:rPr lang="en-US" sz="2400" b="1" dirty="0" err="1"/>
              <a:t>mol</a:t>
            </a:r>
            <a:r>
              <a:rPr lang="en-US" sz="2400" b="1" dirty="0"/>
              <a:t> of H</a:t>
            </a:r>
            <a:r>
              <a:rPr lang="en-US" sz="2400" b="1" baseline="-25000" dirty="0"/>
              <a:t>3</a:t>
            </a:r>
            <a:r>
              <a:rPr lang="en-US" sz="2400" b="1" dirty="0"/>
              <a:t>PO</a:t>
            </a:r>
            <a:r>
              <a:rPr lang="en-US" sz="2400" b="1" baseline="-25000" dirty="0"/>
              <a:t>4</a:t>
            </a:r>
            <a:r>
              <a:rPr lang="en-US" sz="2400" b="1" dirty="0"/>
              <a:t>?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591585"/>
              </p:ext>
            </p:extLst>
          </p:nvPr>
        </p:nvGraphicFramePr>
        <p:xfrm>
          <a:off x="1794531" y="4553879"/>
          <a:ext cx="41798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3" imgW="2108160" imgH="431640" progId="Equation.DSMT4">
                  <p:embed/>
                </p:oleObj>
              </mc:Choice>
              <mc:Fallback>
                <p:oleObj name="Equation" r:id="rId3" imgW="2108160" imgH="431640" progId="Equation.DSMT4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531" y="4553879"/>
                        <a:ext cx="4179887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6093"/>
              </p:ext>
            </p:extLst>
          </p:nvPr>
        </p:nvGraphicFramePr>
        <p:xfrm>
          <a:off x="6618755" y="4628491"/>
          <a:ext cx="35766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5" imgW="1803240" imgH="393480" progId="Equation.DSMT4">
                  <p:embed/>
                </p:oleObj>
              </mc:Choice>
              <mc:Fallback>
                <p:oleObj name="Equation" r:id="rId5" imgW="180324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755" y="4628491"/>
                        <a:ext cx="35766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40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09" y="304800"/>
            <a:ext cx="873529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Gram – mole –number of items problems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rot="5400000" flipV="1">
            <a:off x="2631203" y="3483815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61644" y="381001"/>
            <a:ext cx="11424787" cy="5822576"/>
            <a:chOff x="294409" y="1600200"/>
            <a:chExt cx="11424787" cy="4777118"/>
          </a:xfrm>
        </p:grpSpPr>
        <p:grpSp>
          <p:nvGrpSpPr>
            <p:cNvPr id="2" name="Group 1"/>
            <p:cNvGrpSpPr/>
            <p:nvPr/>
          </p:nvGrpSpPr>
          <p:grpSpPr>
            <a:xfrm>
              <a:off x="2197100" y="1600200"/>
              <a:ext cx="7721600" cy="4777118"/>
              <a:chOff x="2197100" y="1600200"/>
              <a:chExt cx="7721600" cy="4777118"/>
            </a:xfrm>
          </p:grpSpPr>
          <p:sp>
            <p:nvSpPr>
              <p:cNvPr id="25603" name="Rectangle 3"/>
              <p:cNvSpPr>
                <a:spLocks noChangeArrowheads="1"/>
              </p:cNvSpPr>
              <p:nvPr/>
            </p:nvSpPr>
            <p:spPr bwMode="auto">
              <a:xfrm>
                <a:off x="28829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X</a:t>
                </a:r>
              </a:p>
            </p:txBody>
          </p:sp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71501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Y</a:t>
                </a:r>
              </a:p>
            </p:txBody>
          </p:sp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7150100" y="1600200"/>
                <a:ext cx="1905000" cy="838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Grams of Y</a:t>
                </a: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2882900" y="3886200"/>
                <a:ext cx="1905000" cy="838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Moles of X</a:t>
                </a:r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 flipV="1">
                <a:off x="37973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 flipV="1">
                <a:off x="8064500" y="2438400"/>
                <a:ext cx="0" cy="1447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rot="5400000" flipV="1">
                <a:off x="5979195" y="3207315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36195" y="1646520"/>
                <a:ext cx="2286000" cy="657225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DoubleWave1">
                  <a:avLst>
                    <a:gd name="adj1" fmla="val 6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en-US" sz="3600" kern="10" spc="-360" dirty="0"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Impact" panose="020B0806030902050204" pitchFamily="34" charset="0"/>
                  </a:rPr>
                  <a:t>Not Here!!</a:t>
                </a: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21971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8064500" y="2819400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Molar mass</a:t>
                </a: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4711700" y="3884113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Chemical formula</a:t>
                </a:r>
              </a:p>
            </p:txBody>
          </p:sp>
          <p:sp>
            <p:nvSpPr>
              <p:cNvPr id="25617" name="Line 17"/>
              <p:cNvSpPr>
                <a:spLocks noChangeShapeType="1"/>
              </p:cNvSpPr>
              <p:nvPr/>
            </p:nvSpPr>
            <p:spPr bwMode="auto">
              <a:xfrm flipV="1">
                <a:off x="80645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Line 18"/>
              <p:cNvSpPr>
                <a:spLocks noChangeShapeType="1"/>
              </p:cNvSpPr>
              <p:nvPr/>
            </p:nvSpPr>
            <p:spPr bwMode="auto">
              <a:xfrm flipV="1">
                <a:off x="3771900" y="4736068"/>
                <a:ext cx="0" cy="6858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29068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Number of X</a:t>
                </a:r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7174068" y="5473778"/>
                <a:ext cx="1905000" cy="838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Number of Y</a:t>
                </a:r>
              </a:p>
            </p:txBody>
          </p:sp>
          <p:sp>
            <p:nvSpPr>
              <p:cNvPr id="25621" name="Text Box 21"/>
              <p:cNvSpPr txBox="1">
                <a:spLocks noChangeArrowheads="1"/>
              </p:cNvSpPr>
              <p:nvPr/>
            </p:nvSpPr>
            <p:spPr bwMode="auto">
              <a:xfrm>
                <a:off x="8242300" y="4888468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6.022x10</a:t>
                </a:r>
                <a:r>
                  <a:rPr lang="en-US" baseline="30000"/>
                  <a:t>23</a:t>
                </a:r>
                <a:endParaRPr lang="en-US"/>
              </a:p>
            </p:txBody>
          </p:sp>
          <p:sp>
            <p:nvSpPr>
              <p:cNvPr id="25622" name="Text Box 22"/>
              <p:cNvSpPr txBox="1">
                <a:spLocks noChangeArrowheads="1"/>
              </p:cNvSpPr>
              <p:nvPr/>
            </p:nvSpPr>
            <p:spPr bwMode="auto">
              <a:xfrm>
                <a:off x="2245038" y="4932402"/>
                <a:ext cx="16764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6.022x10</a:t>
                </a:r>
                <a:r>
                  <a:rPr lang="en-US" baseline="30000" dirty="0"/>
                  <a:t>23</a:t>
                </a:r>
                <a:endParaRPr lang="en-US" dirty="0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 rot="5400000" flipV="1">
                <a:off x="6032500" y="4835604"/>
                <a:ext cx="0" cy="22860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Text Box 24"/>
              <p:cNvSpPr txBox="1">
                <a:spLocks noChangeArrowheads="1"/>
              </p:cNvSpPr>
              <p:nvPr/>
            </p:nvSpPr>
            <p:spPr bwMode="auto">
              <a:xfrm>
                <a:off x="4774484" y="5505425"/>
                <a:ext cx="2514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Chemical formula</a:t>
                </a:r>
              </a:p>
            </p:txBody>
          </p:sp>
          <p:sp>
            <p:nvSpPr>
              <p:cNvPr id="25625" name="Text Box 25"/>
              <p:cNvSpPr txBox="1">
                <a:spLocks noChangeArrowheads="1"/>
              </p:cNvSpPr>
              <p:nvPr/>
            </p:nvSpPr>
            <p:spPr bwMode="auto">
              <a:xfrm>
                <a:off x="5240985" y="6007986"/>
                <a:ext cx="150396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 dirty="0"/>
                  <a:t>Atomic scale</a:t>
                </a:r>
              </a:p>
            </p:txBody>
          </p:sp>
          <p:sp>
            <p:nvSpPr>
              <p:cNvPr id="25626" name="Text Box 26"/>
              <p:cNvSpPr txBox="1">
                <a:spLocks noChangeArrowheads="1"/>
              </p:cNvSpPr>
              <p:nvPr/>
            </p:nvSpPr>
            <p:spPr bwMode="auto">
              <a:xfrm>
                <a:off x="4999863" y="4350316"/>
                <a:ext cx="21463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/>
                  <a:t>Macroscopic scale</a:t>
                </a:r>
              </a:p>
            </p:txBody>
          </p:sp>
        </p:grp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294409" y="3881448"/>
              <a:ext cx="1905000" cy="838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9814196" y="3860813"/>
              <a:ext cx="1905000" cy="838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Liters of X</a:t>
              </a:r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rot="5400000" flipV="1">
              <a:off x="9421968" y="3957648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297448" y="3884113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9128475" y="3886841"/>
              <a:ext cx="6610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22.4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181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– mole problems using the chemical formula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A82F6-8FBF-40E6-B930-F3C073376F77}"/>
              </a:ext>
            </a:extLst>
          </p:cNvPr>
          <p:cNvGrpSpPr/>
          <p:nvPr/>
        </p:nvGrpSpPr>
        <p:grpSpPr>
          <a:xfrm>
            <a:off x="1470660" y="2499360"/>
            <a:ext cx="2590800" cy="3124200"/>
            <a:chOff x="2209800" y="2209800"/>
            <a:chExt cx="2590800" cy="312420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2895600" y="2209800"/>
              <a:ext cx="19050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Grams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895600" y="4495800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3810000" y="3048000"/>
              <a:ext cx="0" cy="1447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209800" y="3262314"/>
              <a:ext cx="167640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Molar mass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44.01 g/</a:t>
              </a:r>
              <a:r>
                <a:rPr lang="en-US" dirty="0" err="1"/>
                <a:t>mol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447" name="Text Box 15"/>
              <p:cNvSpPr txBox="1">
                <a:spLocks noChangeArrowheads="1"/>
              </p:cNvSpPr>
              <p:nvPr/>
            </p:nvSpPr>
            <p:spPr bwMode="auto">
              <a:xfrm>
                <a:off x="5714999" y="2209800"/>
                <a:ext cx="5370343" cy="4079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Ex: Determine the number of moles of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in a 15.0 g sample of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.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15.0  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= 0.341 mol CO</a:t>
                </a:r>
                <a:r>
                  <a:rPr lang="en-US" b="1" baseline="-25000" dirty="0"/>
                  <a:t>2</a:t>
                </a:r>
                <a:endParaRPr 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  <a:p>
                <a:pPr>
                  <a:spcBef>
                    <a:spcPct val="50000"/>
                  </a:spcBef>
                </a:pPr>
                <a:r>
                  <a:rPr lang="en-US" b="1" dirty="0"/>
                  <a:t>Ex: What mass does 1.25 moles of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have? </a:t>
                </a:r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1.25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mol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= 55.0 g CO</a:t>
                </a:r>
                <a:r>
                  <a:rPr lang="en-US" b="1" baseline="-25000" dirty="0"/>
                  <a:t>2</a:t>
                </a:r>
                <a:endParaRPr 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>
          <p:sp>
            <p:nvSpPr>
              <p:cNvPr id="1844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4999" y="2209800"/>
                <a:ext cx="5370343" cy="4079963"/>
              </a:xfrm>
              <a:prstGeom prst="rect">
                <a:avLst/>
              </a:prstGeom>
              <a:blipFill>
                <a:blip r:embed="rId2"/>
                <a:stretch>
                  <a:fillRect l="-908" t="-897" r="-9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8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– mole problems using the chemical formula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279EBB-F552-4C16-9D81-14F24D242299}"/>
              </a:ext>
            </a:extLst>
          </p:cNvPr>
          <p:cNvGrpSpPr/>
          <p:nvPr/>
        </p:nvGrpSpPr>
        <p:grpSpPr>
          <a:xfrm>
            <a:off x="1154954" y="2929597"/>
            <a:ext cx="6858000" cy="3124200"/>
            <a:chOff x="2209800" y="2716237"/>
            <a:chExt cx="6858000" cy="312420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2895600" y="2716237"/>
              <a:ext cx="19050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Grams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7162800" y="5002237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C </a:t>
              </a:r>
            </a:p>
            <a:p>
              <a:pPr algn="ctr"/>
              <a:r>
                <a:rPr lang="en-US" dirty="0"/>
                <a:t>or O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2895600" y="5002237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3810000" y="3554437"/>
              <a:ext cx="0" cy="1447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rot="5400000" flipV="1">
              <a:off x="5943600" y="4298728"/>
              <a:ext cx="0" cy="2286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209800" y="3935437"/>
              <a:ext cx="167640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Molar mass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44.01 g/mol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4762500" y="5039877"/>
              <a:ext cx="25146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Chemical formula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5410201" y="2294943"/>
                <a:ext cx="6487053" cy="29719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Ex: Determine the number of moles of C in 15.0 g of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.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15.0  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= 0.341 mol C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b="1" dirty="0"/>
                  <a:t>Ex: Determine the number of moles of O in 15.0 g of CO</a:t>
                </a:r>
                <a:r>
                  <a:rPr lang="en-US" b="1" baseline="-25000" dirty="0"/>
                  <a:t>2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15.0  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= 0.682 mol O</a:t>
                </a:r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>
          <p:sp>
            <p:nvSpPr>
              <p:cNvPr id="23566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1" y="2294943"/>
                <a:ext cx="6487053" cy="2971967"/>
              </a:xfrm>
              <a:prstGeom prst="rect">
                <a:avLst/>
              </a:prstGeom>
              <a:blipFill>
                <a:blip r:embed="rId2"/>
                <a:stretch>
                  <a:fillRect l="-846" t="-10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– mole problems using the chemical formula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BD9A37-0BAA-4DDB-B72F-12BAF207B1A4}"/>
              </a:ext>
            </a:extLst>
          </p:cNvPr>
          <p:cNvGrpSpPr/>
          <p:nvPr/>
        </p:nvGrpSpPr>
        <p:grpSpPr>
          <a:xfrm>
            <a:off x="2057400" y="3609642"/>
            <a:ext cx="7543800" cy="3124200"/>
            <a:chOff x="2209800" y="2378613"/>
            <a:chExt cx="7543800" cy="312420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2895600" y="2378613"/>
              <a:ext cx="19050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Grams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2895600" y="4664613"/>
              <a:ext cx="19050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7162800" y="4664613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O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7162800" y="2378613"/>
              <a:ext cx="19050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Grams of O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895600" y="4664613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CO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3810000" y="3216813"/>
              <a:ext cx="0" cy="1447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 flipV="1">
              <a:off x="8077200" y="3216813"/>
              <a:ext cx="0" cy="1447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rot="5400000" flipV="1">
              <a:off x="5943601" y="3969631"/>
              <a:ext cx="0" cy="2286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209800" y="3597813"/>
              <a:ext cx="167640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Molar mass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44.01 g/mol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8077200" y="3597813"/>
              <a:ext cx="167640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Molar mass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16.00 g/mol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4724400" y="4602314"/>
              <a:ext cx="25146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Chemical formula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590" name="Text Box 14"/>
              <p:cNvSpPr txBox="1">
                <a:spLocks noChangeArrowheads="1"/>
              </p:cNvSpPr>
              <p:nvPr/>
            </p:nvSpPr>
            <p:spPr bwMode="auto">
              <a:xfrm>
                <a:off x="1904412" y="2285405"/>
                <a:ext cx="8932400" cy="1670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Ex: Determine the number of grams of oxygen in 22.75 g of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.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22.75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16.00 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O</m:t>
                        </m:r>
                      </m:den>
                    </m:f>
                  </m:oMath>
                </a14:m>
                <a:r>
                  <a:rPr lang="en-US" b="1" dirty="0"/>
                  <a:t> = 16.54 g  O</a:t>
                </a:r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>
          <p:sp>
            <p:nvSpPr>
              <p:cNvPr id="2459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412" y="2285405"/>
                <a:ext cx="8932400" cy="1670650"/>
              </a:xfrm>
              <a:prstGeom prst="rect">
                <a:avLst/>
              </a:prstGeom>
              <a:blipFill>
                <a:blip r:embed="rId2"/>
                <a:stretch>
                  <a:fillRect l="-546" t="-21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6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Gram – mole – number problems using a chemical formula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57430" y="2430011"/>
                <a:ext cx="7415764" cy="181295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How many copper atoms are present in a 1.688 gram sample of copper (I) oxide, Cu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O?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1.688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𝑪𝒖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𝑪𝒖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𝑶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𝟏𝟒𝟑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𝑪𝒖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𝑶</m:t>
                        </m:r>
                      </m:den>
                    </m:f>
                  </m:oMath>
                </a14:m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Cu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𝑪𝒖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𝑶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6.022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𝟐𝟑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Cu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Cu</m:t>
                        </m:r>
                      </m:den>
                    </m:f>
                  </m:oMath>
                </a14:m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.421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𝐂𝐮</m:t>
                    </m:r>
                  </m:oMath>
                </a14:m>
                <a:r>
                  <a:rPr lang="en-US" b="1" dirty="0"/>
                  <a:t> atoms</a:t>
                </a:r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7430" y="2430011"/>
                <a:ext cx="7415764" cy="1812958"/>
              </a:xfrm>
              <a:blipFill>
                <a:blip r:embed="rId2"/>
                <a:stretch>
                  <a:fillRect l="-247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4667" y="3231526"/>
            <a:ext cx="1676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Molar mass</a:t>
            </a:r>
          </a:p>
          <a:p>
            <a:pPr>
              <a:spcBef>
                <a:spcPct val="50000"/>
              </a:spcBef>
            </a:pPr>
            <a:r>
              <a:rPr lang="en-US" dirty="0"/>
              <a:t>143.09 g/</a:t>
            </a:r>
            <a:r>
              <a:rPr lang="en-US" dirty="0" err="1"/>
              <a:t>mol</a:t>
            </a:r>
            <a:endParaRPr lang="en-US" dirty="0"/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26204D75-BDF0-4DCF-9A47-8ADB243B4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38" y="5290008"/>
            <a:ext cx="1581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6.022x10</a:t>
            </a:r>
            <a:r>
              <a:rPr lang="en-US" baseline="30000" dirty="0"/>
              <a:t>23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EF0049-7C0D-41F0-90A2-1729A083D531}"/>
              </a:ext>
            </a:extLst>
          </p:cNvPr>
          <p:cNvGrpSpPr/>
          <p:nvPr/>
        </p:nvGrpSpPr>
        <p:grpSpPr>
          <a:xfrm>
            <a:off x="1440467" y="2012326"/>
            <a:ext cx="6196168" cy="4711778"/>
            <a:chOff x="1440467" y="2012326"/>
            <a:chExt cx="6196168" cy="471177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440467" y="2012326"/>
              <a:ext cx="1905000" cy="838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Grams of X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707667" y="4298326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Y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40467" y="4298326"/>
              <a:ext cx="1905000" cy="838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Moles of X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2354867" y="2850526"/>
              <a:ext cx="0" cy="1447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269267" y="4296239"/>
              <a:ext cx="25146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Chemical formula</a:t>
              </a:r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6622067" y="5148194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5731635" y="5885904"/>
              <a:ext cx="1905000" cy="838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Number of Y</a:t>
              </a: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3557430" y="4762442"/>
              <a:ext cx="21463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Macroscopic scale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rot="5400000" flipV="1">
              <a:off x="4560730" y="3592015"/>
              <a:ext cx="0" cy="2286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725865" y="5649328"/>
              <a:ext cx="150396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/>
                <a:t>Atomic scale</a:t>
              </a:r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5EAE7A4F-0C19-4E8F-A573-CE7D2E83B0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477848" y="5244330"/>
              <a:ext cx="0" cy="21570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7">
              <a:extLst>
                <a:ext uri="{FF2B5EF4-FFF2-40B4-BE49-F238E27FC236}">
                  <a16:creationId xmlns:a16="http://schemas.microsoft.com/office/drawing/2014/main" id="{B482FEE2-F3D9-476F-9F2F-C34FD6A58E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3629" y="5131774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169FB7D7-DA46-4C2A-A121-260EE7ED3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567" y="5817574"/>
              <a:ext cx="1905000" cy="838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Number of X</a:t>
              </a:r>
            </a:p>
          </p:txBody>
        </p:sp>
      </p:grpSp>
      <p:sp>
        <p:nvSpPr>
          <p:cNvPr id="29" name="Text Box 22">
            <a:extLst>
              <a:ext uri="{FF2B5EF4-FFF2-40B4-BE49-F238E27FC236}">
                <a16:creationId xmlns:a16="http://schemas.microsoft.com/office/drawing/2014/main" id="{02402218-0271-4252-9D3C-55A83B6B1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720" y="5274405"/>
            <a:ext cx="1581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6.022x10</a:t>
            </a:r>
            <a:r>
              <a:rPr lang="en-US" baseline="30000" dirty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3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Stoichiometry</a:t>
            </a:r>
            <a:r>
              <a:rPr lang="en-US" sz="2400" b="1" dirty="0"/>
              <a:t> is the study of the </a:t>
            </a:r>
            <a:r>
              <a:rPr lang="en-US" sz="2400" b="1" u="sng" dirty="0"/>
              <a:t>quantitative relationships </a:t>
            </a:r>
            <a:r>
              <a:rPr lang="en-US" sz="2400" b="1" dirty="0"/>
              <a:t>present </a:t>
            </a:r>
            <a:r>
              <a:rPr lang="en-US" sz="2400" b="1" u="sng" dirty="0"/>
              <a:t>within a balanced chemical reaction</a:t>
            </a:r>
          </a:p>
          <a:p>
            <a:pPr lvl="1"/>
            <a:r>
              <a:rPr lang="en-US" sz="2000" b="1" dirty="0"/>
              <a:t>A balanced reaction has the same number of atoms of each element on both sides to achieve conservation of mass.</a:t>
            </a:r>
          </a:p>
          <a:p>
            <a:pPr lvl="1"/>
            <a:r>
              <a:rPr lang="en-US" sz="2000" b="1" dirty="0"/>
              <a:t>The coefficients tell how many formula units are required or produced to achieve this.</a:t>
            </a:r>
          </a:p>
          <a:p>
            <a:pPr lvl="1"/>
            <a:r>
              <a:rPr lang="en-US" sz="2000" b="1" dirty="0"/>
              <a:t>Because a mole is simply a way to count items, </a:t>
            </a:r>
            <a:r>
              <a:rPr lang="en-US" sz="2000" b="1" u="sng" dirty="0"/>
              <a:t>the coefficients of a balanced reaction also relate the number of moles of reactants and products.  </a:t>
            </a:r>
          </a:p>
        </p:txBody>
      </p:sp>
    </p:spTree>
    <p:extLst>
      <p:ext uri="{BB962C8B-B14F-4D97-AF65-F5344CB8AC3E}">
        <p14:creationId xmlns:p14="http://schemas.microsoft.com/office/powerpoint/2010/main" val="352036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Consider        1 Zn (s) + 2 </a:t>
            </a:r>
            <a:r>
              <a:rPr lang="en-US" sz="2000" b="1" dirty="0" err="1"/>
              <a:t>HCl</a:t>
            </a:r>
            <a:r>
              <a:rPr lang="en-US" sz="2000" b="1" dirty="0"/>
              <a:t> (</a:t>
            </a:r>
            <a:r>
              <a:rPr lang="en-US" sz="2000" b="1" dirty="0" err="1"/>
              <a:t>aq</a:t>
            </a:r>
            <a:r>
              <a:rPr lang="en-US" sz="2000" b="1" dirty="0"/>
              <a:t>)</a:t>
            </a:r>
            <a:r>
              <a:rPr lang="en-US" sz="2000" b="1" dirty="0">
                <a:sym typeface="Wingdings" panose="05000000000000000000" pitchFamily="2" charset="2"/>
              </a:rPr>
              <a:t>  1 ZnCl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 (</a:t>
            </a:r>
            <a:r>
              <a:rPr lang="en-US" sz="2000" b="1" dirty="0" err="1">
                <a:sym typeface="Wingdings" panose="05000000000000000000" pitchFamily="2" charset="2"/>
              </a:rPr>
              <a:t>aq</a:t>
            </a:r>
            <a:r>
              <a:rPr lang="en-US" sz="2000" b="1" dirty="0">
                <a:sym typeface="Wingdings" panose="05000000000000000000" pitchFamily="2" charset="2"/>
              </a:rPr>
              <a:t>) + 1 H</a:t>
            </a:r>
            <a:r>
              <a:rPr lang="en-US" sz="2000" b="1" baseline="-25000" dirty="0">
                <a:sym typeface="Wingdings" panose="05000000000000000000" pitchFamily="2" charset="2"/>
              </a:rPr>
              <a:t>2</a:t>
            </a:r>
            <a:r>
              <a:rPr lang="en-US" sz="2000" b="1" dirty="0">
                <a:sym typeface="Wingdings" panose="05000000000000000000" pitchFamily="2" charset="2"/>
              </a:rPr>
              <a:t> (g)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Several mole ratios are possible. These are just some: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3301" y="3621602"/>
          <a:ext cx="53721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2603160" imgH="888840" progId="Equation.DSMT4">
                  <p:embed/>
                </p:oleObj>
              </mc:Choice>
              <mc:Fallback>
                <p:oleObj name="Equation" r:id="rId4" imgW="260316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3301" y="3621602"/>
                        <a:ext cx="5372100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86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41025</TotalTime>
  <Words>907</Words>
  <Application>Microsoft Office PowerPoint</Application>
  <PresentationFormat>Widescreen</PresentationFormat>
  <Paragraphs>180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Impact</vt:lpstr>
      <vt:lpstr>Wingdings 3</vt:lpstr>
      <vt:lpstr>Ion Boardroom</vt:lpstr>
      <vt:lpstr>Equation</vt:lpstr>
      <vt:lpstr>Chemistry – Week of April 20 Lesson #1</vt:lpstr>
      <vt:lpstr>Chemical Formulas and Conversion Factors</vt:lpstr>
      <vt:lpstr>Gram – mole –number of items problems</vt:lpstr>
      <vt:lpstr>Gram – mole problems using the chemical formula</vt:lpstr>
      <vt:lpstr>Gram – mole problems using the chemical formula</vt:lpstr>
      <vt:lpstr>Gram – mole problems using the chemical formula</vt:lpstr>
      <vt:lpstr>Gram – mole – number problems using a chemical formula </vt:lpstr>
      <vt:lpstr>Stoichiometry</vt:lpstr>
      <vt:lpstr>Mole Ratios</vt:lpstr>
      <vt:lpstr>Stoichiometry Problem Solving</vt:lpstr>
      <vt:lpstr>Gram – mole –number of items problems</vt:lpstr>
      <vt:lpstr>Stoichiometry</vt:lpstr>
      <vt:lpstr>Stoichiometry g-m-m-g Problem </vt:lpstr>
      <vt:lpstr>Stoichiometry g-m-m Problem</vt:lpstr>
      <vt:lpstr>Stoichiometry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419</cp:revision>
  <cp:lastPrinted>2019-04-07T23:43:56Z</cp:lastPrinted>
  <dcterms:created xsi:type="dcterms:W3CDTF">2015-08-11T02:33:52Z</dcterms:created>
  <dcterms:modified xsi:type="dcterms:W3CDTF">2020-04-20T00:12:34Z</dcterms:modified>
</cp:coreProperties>
</file>