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8"/>
  </p:notesMasterIdLst>
  <p:sldIdLst>
    <p:sldId id="269" r:id="rId2"/>
    <p:sldId id="300" r:id="rId3"/>
    <p:sldId id="312" r:id="rId4"/>
    <p:sldId id="303" r:id="rId5"/>
    <p:sldId id="305" r:id="rId6"/>
    <p:sldId id="306" r:id="rId7"/>
    <p:sldId id="307" r:id="rId8"/>
    <p:sldId id="272" r:id="rId9"/>
    <p:sldId id="273" r:id="rId10"/>
    <p:sldId id="274" r:id="rId11"/>
    <p:sldId id="284" r:id="rId12"/>
    <p:sldId id="285" r:id="rId13"/>
    <p:sldId id="278" r:id="rId14"/>
    <p:sldId id="279" r:id="rId15"/>
    <p:sldId id="280" r:id="rId16"/>
    <p:sldId id="271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88321" autoAdjust="0"/>
  </p:normalViewPr>
  <p:slideViewPr>
    <p:cSldViewPr snapToGrid="0">
      <p:cViewPr varScale="1">
        <p:scale>
          <a:sx n="63" d="100"/>
          <a:sy n="63" d="100"/>
        </p:scale>
        <p:origin x="3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96197-55E5-402B-BBAF-98883A3D3C5C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66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96197-55E5-402B-BBAF-98883A3D3C5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467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96197-55E5-402B-BBAF-98883A3D3C5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93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96197-55E5-402B-BBAF-98883A3D3C5C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386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96197-55E5-402B-BBAF-98883A3D3C5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112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96197-55E5-402B-BBAF-98883A3D3C5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14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Week of April 20 Lesson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94313"/>
            <a:ext cx="10117103" cy="3725487"/>
          </a:xfrm>
        </p:spPr>
        <p:txBody>
          <a:bodyPr>
            <a:normAutofit/>
          </a:bodyPr>
          <a:lstStyle/>
          <a:p>
            <a:r>
              <a:rPr lang="en-US" sz="2000" b="1" dirty="0"/>
              <a:t>Today’s Objective –</a:t>
            </a:r>
          </a:p>
          <a:p>
            <a:pPr lvl="1"/>
            <a:r>
              <a:rPr lang="en-US" sz="2000" b="1" dirty="0"/>
              <a:t>Moles and Chemical formulas</a:t>
            </a:r>
          </a:p>
          <a:p>
            <a:pPr lvl="1"/>
            <a:r>
              <a:rPr lang="en-US" sz="2000" b="1" dirty="0"/>
              <a:t>Stoichiometry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54954" y="4571999"/>
            <a:ext cx="4828032" cy="179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US" sz="2000" b="1" dirty="0"/>
          </a:p>
          <a:p>
            <a:r>
              <a:rPr lang="en-US" sz="2000" b="1" dirty="0"/>
              <a:t>Assignment:  </a:t>
            </a:r>
          </a:p>
          <a:p>
            <a:pPr lvl="1"/>
            <a:r>
              <a:rPr lang="en-US" sz="1800" b="1" dirty="0"/>
              <a:t>Stoichiometry Worksheet</a:t>
            </a:r>
          </a:p>
          <a:p>
            <a:endParaRPr lang="en-US" sz="2000" b="1" dirty="0"/>
          </a:p>
          <a:p>
            <a:pPr marL="0" indent="0">
              <a:buFont typeface="Wingdings 3" charset="2"/>
              <a:buNone/>
            </a:pPr>
            <a:endParaRPr lang="en-US" sz="2000" b="1" dirty="0"/>
          </a:p>
          <a:p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161156" y="3962515"/>
            <a:ext cx="4828032" cy="2057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Agenda</a:t>
            </a:r>
          </a:p>
          <a:p>
            <a:pPr lvl="1"/>
            <a:r>
              <a:rPr lang="en-US" sz="2000" b="1" dirty="0"/>
              <a:t>Moles and Chemical formulas</a:t>
            </a:r>
          </a:p>
          <a:p>
            <a:pPr lvl="1"/>
            <a:r>
              <a:rPr lang="en-US" sz="2000" b="1" dirty="0"/>
              <a:t>Moles and Reactions</a:t>
            </a:r>
          </a:p>
          <a:p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62109" y="18121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Stoichiometry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17846" cy="3416300"/>
          </a:xfrm>
        </p:spPr>
        <p:txBody>
          <a:bodyPr/>
          <a:lstStyle/>
          <a:p>
            <a:r>
              <a:rPr lang="en-US" sz="2000" b="1" dirty="0"/>
              <a:t>Same problem solving. Only difference is you </a:t>
            </a:r>
            <a:r>
              <a:rPr lang="en-US" sz="2000" b="1" u="sng" dirty="0"/>
              <a:t>need a balanced reaction first.</a:t>
            </a:r>
            <a:r>
              <a:rPr lang="en-US" sz="2000" b="1" dirty="0"/>
              <a:t> It may be given or you may need to predict products and/or balance.</a:t>
            </a:r>
            <a:endParaRPr lang="en-US" sz="2000" b="1" u="sng" dirty="0"/>
          </a:p>
          <a:p>
            <a:r>
              <a:rPr lang="en-US" sz="2000" b="1" dirty="0"/>
              <a:t>Ex: 1 Zn (s) + 2 </a:t>
            </a:r>
            <a:r>
              <a:rPr lang="en-US" sz="2000" b="1" dirty="0" err="1"/>
              <a:t>HCl</a:t>
            </a:r>
            <a:r>
              <a:rPr lang="en-US" sz="2000" b="1" dirty="0"/>
              <a:t> (</a:t>
            </a:r>
            <a:r>
              <a:rPr lang="en-US" sz="2000" b="1" dirty="0" err="1"/>
              <a:t>aq</a:t>
            </a:r>
            <a:r>
              <a:rPr lang="en-US" sz="2000" b="1" dirty="0"/>
              <a:t>)</a:t>
            </a:r>
            <a:r>
              <a:rPr lang="en-US" sz="2000" b="1" dirty="0">
                <a:sym typeface="Wingdings" panose="05000000000000000000" pitchFamily="2" charset="2"/>
              </a:rPr>
              <a:t>  1 ZnCl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r>
              <a:rPr lang="en-US" sz="2000" b="1" dirty="0">
                <a:sym typeface="Wingdings" panose="05000000000000000000" pitchFamily="2" charset="2"/>
              </a:rPr>
              <a:t> (</a:t>
            </a:r>
            <a:r>
              <a:rPr lang="en-US" sz="2000" b="1" dirty="0" err="1">
                <a:sym typeface="Wingdings" panose="05000000000000000000" pitchFamily="2" charset="2"/>
              </a:rPr>
              <a:t>aq</a:t>
            </a:r>
            <a:r>
              <a:rPr lang="en-US" sz="2000" b="1" dirty="0">
                <a:sym typeface="Wingdings" panose="05000000000000000000" pitchFamily="2" charset="2"/>
              </a:rPr>
              <a:t>) + 1 H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r>
              <a:rPr lang="en-US" sz="2000" b="1" dirty="0">
                <a:sym typeface="Wingdings" panose="05000000000000000000" pitchFamily="2" charset="2"/>
              </a:rPr>
              <a:t> (g)</a:t>
            </a:r>
          </a:p>
          <a:p>
            <a:r>
              <a:rPr lang="en-US" sz="2000" b="1" dirty="0"/>
              <a:t>Ex:  How many moles of hydrogen are formed from 3.50 mole of hydrochloric acid?</a:t>
            </a:r>
          </a:p>
          <a:p>
            <a:endParaRPr lang="en-US" dirty="0"/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25907" y="4659908"/>
          <a:ext cx="51657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4" imgW="2501640" imgH="393480" progId="Equation.DSMT4">
                  <p:embed/>
                </p:oleObj>
              </mc:Choice>
              <mc:Fallback>
                <p:oleObj name="Equation" r:id="rId4" imgW="250164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25907" y="4659908"/>
                        <a:ext cx="5165725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639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909" y="304800"/>
            <a:ext cx="873529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Gram – mole –number of items problems</a:t>
            </a: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rot="5400000" flipV="1">
            <a:off x="2561812" y="395081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94409" y="1600200"/>
            <a:ext cx="11424787" cy="4777118"/>
            <a:chOff x="294409" y="1600200"/>
            <a:chExt cx="11424787" cy="4777118"/>
          </a:xfrm>
        </p:grpSpPr>
        <p:grpSp>
          <p:nvGrpSpPr>
            <p:cNvPr id="2" name="Group 1"/>
            <p:cNvGrpSpPr/>
            <p:nvPr/>
          </p:nvGrpSpPr>
          <p:grpSpPr>
            <a:xfrm>
              <a:off x="2197100" y="1600200"/>
              <a:ext cx="7721600" cy="4777118"/>
              <a:chOff x="2197100" y="1600200"/>
              <a:chExt cx="7721600" cy="4777118"/>
            </a:xfrm>
          </p:grpSpPr>
          <p:sp>
            <p:nvSpPr>
              <p:cNvPr id="25603" name="Rectangle 3"/>
              <p:cNvSpPr>
                <a:spLocks noChangeArrowheads="1"/>
              </p:cNvSpPr>
              <p:nvPr/>
            </p:nvSpPr>
            <p:spPr bwMode="auto">
              <a:xfrm>
                <a:off x="2882900" y="1600200"/>
                <a:ext cx="1905000" cy="838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Grams of X</a:t>
                </a:r>
              </a:p>
            </p:txBody>
          </p:sp>
          <p:sp>
            <p:nvSpPr>
              <p:cNvPr id="25604" name="Rectangle 4"/>
              <p:cNvSpPr>
                <a:spLocks noChangeArrowheads="1"/>
              </p:cNvSpPr>
              <p:nvPr/>
            </p:nvSpPr>
            <p:spPr bwMode="auto">
              <a:xfrm>
                <a:off x="2882900" y="3886200"/>
                <a:ext cx="1905000" cy="838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5" name="Rectangle 5"/>
              <p:cNvSpPr>
                <a:spLocks noChangeArrowheads="1"/>
              </p:cNvSpPr>
              <p:nvPr/>
            </p:nvSpPr>
            <p:spPr bwMode="auto">
              <a:xfrm>
                <a:off x="7150100" y="3886200"/>
                <a:ext cx="1905000" cy="8382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Moles of Y</a:t>
                </a:r>
              </a:p>
            </p:txBody>
          </p:sp>
          <p:sp>
            <p:nvSpPr>
              <p:cNvPr id="25606" name="Rectangle 6"/>
              <p:cNvSpPr>
                <a:spLocks noChangeArrowheads="1"/>
              </p:cNvSpPr>
              <p:nvPr/>
            </p:nvSpPr>
            <p:spPr bwMode="auto">
              <a:xfrm>
                <a:off x="7150100" y="1600200"/>
                <a:ext cx="1905000" cy="838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Grams of Y</a:t>
                </a:r>
              </a:p>
            </p:txBody>
          </p:sp>
          <p:sp>
            <p:nvSpPr>
              <p:cNvPr id="25607" name="Rectangle 7"/>
              <p:cNvSpPr>
                <a:spLocks noChangeArrowheads="1"/>
              </p:cNvSpPr>
              <p:nvPr/>
            </p:nvSpPr>
            <p:spPr bwMode="auto">
              <a:xfrm>
                <a:off x="2882900" y="3886200"/>
                <a:ext cx="1905000" cy="8382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Moles of X</a:t>
                </a:r>
              </a:p>
            </p:txBody>
          </p:sp>
          <p:sp>
            <p:nvSpPr>
              <p:cNvPr id="25608" name="Line 8"/>
              <p:cNvSpPr>
                <a:spLocks noChangeShapeType="1"/>
              </p:cNvSpPr>
              <p:nvPr/>
            </p:nvSpPr>
            <p:spPr bwMode="auto">
              <a:xfrm flipV="1">
                <a:off x="3797300" y="2438400"/>
                <a:ext cx="0" cy="1447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9" name="Line 9"/>
              <p:cNvSpPr>
                <a:spLocks noChangeShapeType="1"/>
              </p:cNvSpPr>
              <p:nvPr/>
            </p:nvSpPr>
            <p:spPr bwMode="auto">
              <a:xfrm flipV="1">
                <a:off x="8064500" y="2438400"/>
                <a:ext cx="0" cy="1447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0" name="Line 10"/>
              <p:cNvSpPr>
                <a:spLocks noChangeShapeType="1"/>
              </p:cNvSpPr>
              <p:nvPr/>
            </p:nvSpPr>
            <p:spPr bwMode="auto">
              <a:xfrm rot="5400000" flipV="1">
                <a:off x="5979195" y="3207315"/>
                <a:ext cx="0" cy="22860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1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4836195" y="1646520"/>
                <a:ext cx="2286000" cy="657225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DoubleWave1">
                  <a:avLst>
                    <a:gd name="adj1" fmla="val 6500"/>
                    <a:gd name="adj2" fmla="val 0"/>
                  </a:avLst>
                </a:prstTxWarp>
              </a:bodyPr>
              <a:lstStyle/>
              <a:p>
                <a:pPr algn="ctr"/>
                <a:r>
                  <a:rPr lang="en-US" sz="3600" kern="10" spc="-360" dirty="0"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Impact" panose="020B0806030902050204" pitchFamily="34" charset="0"/>
                  </a:rPr>
                  <a:t>Not Here!!</a:t>
                </a:r>
              </a:p>
            </p:txBody>
          </p:sp>
          <p:sp>
            <p:nvSpPr>
              <p:cNvPr id="25612" name="Text Box 12"/>
              <p:cNvSpPr txBox="1">
                <a:spLocks noChangeArrowheads="1"/>
              </p:cNvSpPr>
              <p:nvPr/>
            </p:nvSpPr>
            <p:spPr bwMode="auto">
              <a:xfrm>
                <a:off x="2197100" y="2819400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Molar mass</a:t>
                </a:r>
              </a:p>
            </p:txBody>
          </p:sp>
          <p:sp>
            <p:nvSpPr>
              <p:cNvPr id="25613" name="Text Box 13"/>
              <p:cNvSpPr txBox="1">
                <a:spLocks noChangeArrowheads="1"/>
              </p:cNvSpPr>
              <p:nvPr/>
            </p:nvSpPr>
            <p:spPr bwMode="auto">
              <a:xfrm>
                <a:off x="8064500" y="2819400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Molar mass</a:t>
                </a:r>
              </a:p>
            </p:txBody>
          </p:sp>
          <p:sp>
            <p:nvSpPr>
              <p:cNvPr id="25614" name="Text Box 14"/>
              <p:cNvSpPr txBox="1">
                <a:spLocks noChangeArrowheads="1"/>
              </p:cNvSpPr>
              <p:nvPr/>
            </p:nvSpPr>
            <p:spPr bwMode="auto">
              <a:xfrm>
                <a:off x="4711700" y="3884113"/>
                <a:ext cx="25146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dirty="0"/>
                  <a:t>Chemical formula</a:t>
                </a:r>
              </a:p>
            </p:txBody>
          </p:sp>
          <p:sp>
            <p:nvSpPr>
              <p:cNvPr id="25617" name="Line 17"/>
              <p:cNvSpPr>
                <a:spLocks noChangeShapeType="1"/>
              </p:cNvSpPr>
              <p:nvPr/>
            </p:nvSpPr>
            <p:spPr bwMode="auto">
              <a:xfrm flipV="1">
                <a:off x="8064500" y="4736068"/>
                <a:ext cx="0" cy="685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8" name="Line 18"/>
              <p:cNvSpPr>
                <a:spLocks noChangeShapeType="1"/>
              </p:cNvSpPr>
              <p:nvPr/>
            </p:nvSpPr>
            <p:spPr bwMode="auto">
              <a:xfrm flipV="1">
                <a:off x="3771900" y="4736068"/>
                <a:ext cx="0" cy="685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9" name="Rectangle 19"/>
              <p:cNvSpPr>
                <a:spLocks noChangeArrowheads="1"/>
              </p:cNvSpPr>
              <p:nvPr/>
            </p:nvSpPr>
            <p:spPr bwMode="auto">
              <a:xfrm>
                <a:off x="2906868" y="5473778"/>
                <a:ext cx="1905000" cy="838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Number of X</a:t>
                </a:r>
              </a:p>
            </p:txBody>
          </p:sp>
          <p:sp>
            <p:nvSpPr>
              <p:cNvPr id="25620" name="Rectangle 20"/>
              <p:cNvSpPr>
                <a:spLocks noChangeArrowheads="1"/>
              </p:cNvSpPr>
              <p:nvPr/>
            </p:nvSpPr>
            <p:spPr bwMode="auto">
              <a:xfrm>
                <a:off x="7174068" y="5473778"/>
                <a:ext cx="1905000" cy="838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Number of Y</a:t>
                </a:r>
              </a:p>
            </p:txBody>
          </p:sp>
          <p:sp>
            <p:nvSpPr>
              <p:cNvPr id="25621" name="Text Box 21"/>
              <p:cNvSpPr txBox="1">
                <a:spLocks noChangeArrowheads="1"/>
              </p:cNvSpPr>
              <p:nvPr/>
            </p:nvSpPr>
            <p:spPr bwMode="auto">
              <a:xfrm>
                <a:off x="8242300" y="4888468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6.022x10</a:t>
                </a:r>
                <a:r>
                  <a:rPr lang="en-US" baseline="30000"/>
                  <a:t>23</a:t>
                </a:r>
                <a:endParaRPr lang="en-US"/>
              </a:p>
            </p:txBody>
          </p:sp>
          <p:sp>
            <p:nvSpPr>
              <p:cNvPr id="25622" name="Text Box 22"/>
              <p:cNvSpPr txBox="1">
                <a:spLocks noChangeArrowheads="1"/>
              </p:cNvSpPr>
              <p:nvPr/>
            </p:nvSpPr>
            <p:spPr bwMode="auto">
              <a:xfrm>
                <a:off x="2245038" y="4932402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6.022x10</a:t>
                </a:r>
                <a:r>
                  <a:rPr lang="en-US" baseline="30000" dirty="0"/>
                  <a:t>23</a:t>
                </a:r>
                <a:endParaRPr lang="en-US" dirty="0"/>
              </a:p>
            </p:txBody>
          </p:sp>
          <p:sp>
            <p:nvSpPr>
              <p:cNvPr id="25623" name="Line 23"/>
              <p:cNvSpPr>
                <a:spLocks noChangeShapeType="1"/>
              </p:cNvSpPr>
              <p:nvPr/>
            </p:nvSpPr>
            <p:spPr bwMode="auto">
              <a:xfrm rot="5400000" flipV="1">
                <a:off x="6032500" y="4835604"/>
                <a:ext cx="0" cy="22860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4" name="Text Box 24"/>
              <p:cNvSpPr txBox="1">
                <a:spLocks noChangeArrowheads="1"/>
              </p:cNvSpPr>
              <p:nvPr/>
            </p:nvSpPr>
            <p:spPr bwMode="auto">
              <a:xfrm>
                <a:off x="4774484" y="5505425"/>
                <a:ext cx="25146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dirty="0"/>
                  <a:t>Chemical formula</a:t>
                </a:r>
              </a:p>
            </p:txBody>
          </p:sp>
          <p:sp>
            <p:nvSpPr>
              <p:cNvPr id="25625" name="Text Box 25"/>
              <p:cNvSpPr txBox="1">
                <a:spLocks noChangeArrowheads="1"/>
              </p:cNvSpPr>
              <p:nvPr/>
            </p:nvSpPr>
            <p:spPr bwMode="auto">
              <a:xfrm>
                <a:off x="5240985" y="6007986"/>
                <a:ext cx="150396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 dirty="0"/>
                  <a:t>Atomic scale</a:t>
                </a:r>
              </a:p>
            </p:txBody>
          </p:sp>
          <p:sp>
            <p:nvSpPr>
              <p:cNvPr id="25626" name="Text Box 26"/>
              <p:cNvSpPr txBox="1">
                <a:spLocks noChangeArrowheads="1"/>
              </p:cNvSpPr>
              <p:nvPr/>
            </p:nvSpPr>
            <p:spPr bwMode="auto">
              <a:xfrm>
                <a:off x="4999863" y="4350316"/>
                <a:ext cx="21463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i="1" dirty="0"/>
                  <a:t>Macroscopic scale</a:t>
                </a:r>
              </a:p>
            </p:txBody>
          </p:sp>
        </p:grp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294409" y="3881448"/>
              <a:ext cx="1905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Liters of X</a:t>
              </a: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9814196" y="3860813"/>
              <a:ext cx="1905000" cy="838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Liters of X</a:t>
              </a:r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 rot="5400000" flipV="1">
              <a:off x="9421968" y="3957648"/>
              <a:ext cx="0" cy="685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2297448" y="3884113"/>
              <a:ext cx="66105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22.4</a:t>
              </a:r>
            </a:p>
          </p:txBody>
        </p:sp>
        <p:sp>
          <p:nvSpPr>
            <p:cNvPr id="31" name="Text Box 22"/>
            <p:cNvSpPr txBox="1">
              <a:spLocks noChangeArrowheads="1"/>
            </p:cNvSpPr>
            <p:nvPr/>
          </p:nvSpPr>
          <p:spPr bwMode="auto">
            <a:xfrm>
              <a:off x="9128475" y="3886841"/>
              <a:ext cx="66105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22.4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7748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909" y="304800"/>
            <a:ext cx="8735291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Stoichiometry</a:t>
            </a: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rot="5400000" flipV="1">
            <a:off x="2561812" y="395081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94409" y="1600200"/>
            <a:ext cx="11424787" cy="4777118"/>
            <a:chOff x="294409" y="1600200"/>
            <a:chExt cx="11424787" cy="4777118"/>
          </a:xfrm>
        </p:grpSpPr>
        <p:grpSp>
          <p:nvGrpSpPr>
            <p:cNvPr id="2" name="Group 1"/>
            <p:cNvGrpSpPr/>
            <p:nvPr/>
          </p:nvGrpSpPr>
          <p:grpSpPr>
            <a:xfrm>
              <a:off x="2197100" y="1600200"/>
              <a:ext cx="7721600" cy="4777118"/>
              <a:chOff x="2197100" y="1600200"/>
              <a:chExt cx="7721600" cy="4777118"/>
            </a:xfrm>
          </p:grpSpPr>
          <p:sp>
            <p:nvSpPr>
              <p:cNvPr id="25603" name="Rectangle 3"/>
              <p:cNvSpPr>
                <a:spLocks noChangeArrowheads="1"/>
              </p:cNvSpPr>
              <p:nvPr/>
            </p:nvSpPr>
            <p:spPr bwMode="auto">
              <a:xfrm>
                <a:off x="2882900" y="1600200"/>
                <a:ext cx="1905000" cy="838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Grams of X</a:t>
                </a:r>
              </a:p>
            </p:txBody>
          </p:sp>
          <p:sp>
            <p:nvSpPr>
              <p:cNvPr id="25604" name="Rectangle 4"/>
              <p:cNvSpPr>
                <a:spLocks noChangeArrowheads="1"/>
              </p:cNvSpPr>
              <p:nvPr/>
            </p:nvSpPr>
            <p:spPr bwMode="auto">
              <a:xfrm>
                <a:off x="2882900" y="3886200"/>
                <a:ext cx="1905000" cy="838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5" name="Rectangle 5"/>
              <p:cNvSpPr>
                <a:spLocks noChangeArrowheads="1"/>
              </p:cNvSpPr>
              <p:nvPr/>
            </p:nvSpPr>
            <p:spPr bwMode="auto">
              <a:xfrm>
                <a:off x="7150100" y="3886200"/>
                <a:ext cx="1905000" cy="8382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Moles of Y</a:t>
                </a:r>
              </a:p>
            </p:txBody>
          </p:sp>
          <p:sp>
            <p:nvSpPr>
              <p:cNvPr id="25606" name="Rectangle 6"/>
              <p:cNvSpPr>
                <a:spLocks noChangeArrowheads="1"/>
              </p:cNvSpPr>
              <p:nvPr/>
            </p:nvSpPr>
            <p:spPr bwMode="auto">
              <a:xfrm>
                <a:off x="7150100" y="1600200"/>
                <a:ext cx="1905000" cy="838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Grams of Y</a:t>
                </a:r>
              </a:p>
            </p:txBody>
          </p:sp>
          <p:sp>
            <p:nvSpPr>
              <p:cNvPr id="25607" name="Rectangle 7"/>
              <p:cNvSpPr>
                <a:spLocks noChangeArrowheads="1"/>
              </p:cNvSpPr>
              <p:nvPr/>
            </p:nvSpPr>
            <p:spPr bwMode="auto">
              <a:xfrm>
                <a:off x="2882900" y="3886200"/>
                <a:ext cx="1905000" cy="8382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Moles of X</a:t>
                </a:r>
              </a:p>
            </p:txBody>
          </p:sp>
          <p:sp>
            <p:nvSpPr>
              <p:cNvPr id="25608" name="Line 8"/>
              <p:cNvSpPr>
                <a:spLocks noChangeShapeType="1"/>
              </p:cNvSpPr>
              <p:nvPr/>
            </p:nvSpPr>
            <p:spPr bwMode="auto">
              <a:xfrm flipV="1">
                <a:off x="3797300" y="2438400"/>
                <a:ext cx="0" cy="1447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9" name="Line 9"/>
              <p:cNvSpPr>
                <a:spLocks noChangeShapeType="1"/>
              </p:cNvSpPr>
              <p:nvPr/>
            </p:nvSpPr>
            <p:spPr bwMode="auto">
              <a:xfrm flipV="1">
                <a:off x="8064500" y="2438400"/>
                <a:ext cx="0" cy="1447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0" name="Line 10"/>
              <p:cNvSpPr>
                <a:spLocks noChangeShapeType="1"/>
              </p:cNvSpPr>
              <p:nvPr/>
            </p:nvSpPr>
            <p:spPr bwMode="auto">
              <a:xfrm rot="5400000" flipV="1">
                <a:off x="5979195" y="3207315"/>
                <a:ext cx="0" cy="22860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1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4836195" y="1646520"/>
                <a:ext cx="2286000" cy="657225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DoubleWave1">
                  <a:avLst>
                    <a:gd name="adj1" fmla="val 6500"/>
                    <a:gd name="adj2" fmla="val 0"/>
                  </a:avLst>
                </a:prstTxWarp>
              </a:bodyPr>
              <a:lstStyle/>
              <a:p>
                <a:pPr algn="ctr"/>
                <a:r>
                  <a:rPr lang="en-US" sz="3600" kern="10" spc="-360" dirty="0"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Impact" panose="020B0806030902050204" pitchFamily="34" charset="0"/>
                  </a:rPr>
                  <a:t>Not Here!!</a:t>
                </a:r>
              </a:p>
            </p:txBody>
          </p:sp>
          <p:sp>
            <p:nvSpPr>
              <p:cNvPr id="25612" name="Text Box 12"/>
              <p:cNvSpPr txBox="1">
                <a:spLocks noChangeArrowheads="1"/>
              </p:cNvSpPr>
              <p:nvPr/>
            </p:nvSpPr>
            <p:spPr bwMode="auto">
              <a:xfrm>
                <a:off x="2197100" y="2819400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Molar mass</a:t>
                </a:r>
              </a:p>
            </p:txBody>
          </p:sp>
          <p:sp>
            <p:nvSpPr>
              <p:cNvPr id="25613" name="Text Box 13"/>
              <p:cNvSpPr txBox="1">
                <a:spLocks noChangeArrowheads="1"/>
              </p:cNvSpPr>
              <p:nvPr/>
            </p:nvSpPr>
            <p:spPr bwMode="auto">
              <a:xfrm>
                <a:off x="8064500" y="2819400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Molar mass</a:t>
                </a:r>
              </a:p>
            </p:txBody>
          </p:sp>
          <p:sp>
            <p:nvSpPr>
              <p:cNvPr id="25614" name="Text Box 14"/>
              <p:cNvSpPr txBox="1">
                <a:spLocks noChangeArrowheads="1"/>
              </p:cNvSpPr>
              <p:nvPr/>
            </p:nvSpPr>
            <p:spPr bwMode="auto">
              <a:xfrm>
                <a:off x="4711700" y="3884113"/>
                <a:ext cx="25146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dirty="0"/>
                  <a:t>Balanced Reaction</a:t>
                </a:r>
              </a:p>
            </p:txBody>
          </p:sp>
          <p:sp>
            <p:nvSpPr>
              <p:cNvPr id="25617" name="Line 17"/>
              <p:cNvSpPr>
                <a:spLocks noChangeShapeType="1"/>
              </p:cNvSpPr>
              <p:nvPr/>
            </p:nvSpPr>
            <p:spPr bwMode="auto">
              <a:xfrm flipV="1">
                <a:off x="8064500" y="4736068"/>
                <a:ext cx="0" cy="685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8" name="Line 18"/>
              <p:cNvSpPr>
                <a:spLocks noChangeShapeType="1"/>
              </p:cNvSpPr>
              <p:nvPr/>
            </p:nvSpPr>
            <p:spPr bwMode="auto">
              <a:xfrm flipV="1">
                <a:off x="3771900" y="4736068"/>
                <a:ext cx="0" cy="685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9" name="Rectangle 19"/>
              <p:cNvSpPr>
                <a:spLocks noChangeArrowheads="1"/>
              </p:cNvSpPr>
              <p:nvPr/>
            </p:nvSpPr>
            <p:spPr bwMode="auto">
              <a:xfrm>
                <a:off x="2906868" y="5473778"/>
                <a:ext cx="1905000" cy="838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Number of X</a:t>
                </a:r>
              </a:p>
            </p:txBody>
          </p:sp>
          <p:sp>
            <p:nvSpPr>
              <p:cNvPr id="25620" name="Rectangle 20"/>
              <p:cNvSpPr>
                <a:spLocks noChangeArrowheads="1"/>
              </p:cNvSpPr>
              <p:nvPr/>
            </p:nvSpPr>
            <p:spPr bwMode="auto">
              <a:xfrm>
                <a:off x="7174068" y="5473778"/>
                <a:ext cx="1905000" cy="838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Number of Y</a:t>
                </a:r>
              </a:p>
            </p:txBody>
          </p:sp>
          <p:sp>
            <p:nvSpPr>
              <p:cNvPr id="25621" name="Text Box 21"/>
              <p:cNvSpPr txBox="1">
                <a:spLocks noChangeArrowheads="1"/>
              </p:cNvSpPr>
              <p:nvPr/>
            </p:nvSpPr>
            <p:spPr bwMode="auto">
              <a:xfrm>
                <a:off x="8242300" y="4888468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6.022x10</a:t>
                </a:r>
                <a:r>
                  <a:rPr lang="en-US" baseline="30000"/>
                  <a:t>23</a:t>
                </a:r>
                <a:endParaRPr lang="en-US"/>
              </a:p>
            </p:txBody>
          </p:sp>
          <p:sp>
            <p:nvSpPr>
              <p:cNvPr id="25622" name="Text Box 22"/>
              <p:cNvSpPr txBox="1">
                <a:spLocks noChangeArrowheads="1"/>
              </p:cNvSpPr>
              <p:nvPr/>
            </p:nvSpPr>
            <p:spPr bwMode="auto">
              <a:xfrm>
                <a:off x="2245038" y="4932402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6.022x10</a:t>
                </a:r>
                <a:r>
                  <a:rPr lang="en-US" baseline="30000" dirty="0"/>
                  <a:t>23</a:t>
                </a:r>
                <a:endParaRPr lang="en-US" dirty="0"/>
              </a:p>
            </p:txBody>
          </p:sp>
          <p:sp>
            <p:nvSpPr>
              <p:cNvPr id="25623" name="Line 23"/>
              <p:cNvSpPr>
                <a:spLocks noChangeShapeType="1"/>
              </p:cNvSpPr>
              <p:nvPr/>
            </p:nvSpPr>
            <p:spPr bwMode="auto">
              <a:xfrm rot="5400000" flipV="1">
                <a:off x="6032500" y="4835604"/>
                <a:ext cx="0" cy="22860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4" name="Text Box 24"/>
              <p:cNvSpPr txBox="1">
                <a:spLocks noChangeArrowheads="1"/>
              </p:cNvSpPr>
              <p:nvPr/>
            </p:nvSpPr>
            <p:spPr bwMode="auto">
              <a:xfrm>
                <a:off x="4774484" y="5505425"/>
                <a:ext cx="25146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dirty="0"/>
                  <a:t>Balanced Reaction</a:t>
                </a:r>
              </a:p>
            </p:txBody>
          </p:sp>
          <p:sp>
            <p:nvSpPr>
              <p:cNvPr id="25625" name="Text Box 25"/>
              <p:cNvSpPr txBox="1">
                <a:spLocks noChangeArrowheads="1"/>
              </p:cNvSpPr>
              <p:nvPr/>
            </p:nvSpPr>
            <p:spPr bwMode="auto">
              <a:xfrm>
                <a:off x="5240985" y="6007986"/>
                <a:ext cx="150396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 dirty="0"/>
                  <a:t>Atomic scale</a:t>
                </a:r>
              </a:p>
            </p:txBody>
          </p:sp>
          <p:sp>
            <p:nvSpPr>
              <p:cNvPr id="25626" name="Text Box 26"/>
              <p:cNvSpPr txBox="1">
                <a:spLocks noChangeArrowheads="1"/>
              </p:cNvSpPr>
              <p:nvPr/>
            </p:nvSpPr>
            <p:spPr bwMode="auto">
              <a:xfrm>
                <a:off x="4999863" y="4350316"/>
                <a:ext cx="21463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i="1" dirty="0"/>
                  <a:t>Macroscopic scale</a:t>
                </a:r>
              </a:p>
            </p:txBody>
          </p:sp>
        </p:grp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294409" y="3881448"/>
              <a:ext cx="1905000" cy="8382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Liters of X</a:t>
              </a: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9814196" y="3860813"/>
              <a:ext cx="1905000" cy="8382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Liters of X</a:t>
              </a:r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 rot="5400000" flipV="1">
              <a:off x="9421968" y="3957648"/>
              <a:ext cx="0" cy="685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2297448" y="3884113"/>
              <a:ext cx="66105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22.4</a:t>
              </a:r>
            </a:p>
          </p:txBody>
        </p:sp>
        <p:sp>
          <p:nvSpPr>
            <p:cNvPr id="31" name="Text Box 22"/>
            <p:cNvSpPr txBox="1">
              <a:spLocks noChangeArrowheads="1"/>
            </p:cNvSpPr>
            <p:nvPr/>
          </p:nvSpPr>
          <p:spPr bwMode="auto">
            <a:xfrm>
              <a:off x="9128475" y="3886841"/>
              <a:ext cx="66105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22.4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8418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Stoichiometry g-m-m-g Problem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>
                <a:sym typeface="Wingdings" panose="05000000000000000000" pitchFamily="2" charset="2"/>
              </a:rPr>
              <a:t>How many grams of lithium hydroxide are produced when 25.0 g of lithium is dissolved in water?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2 Li   + 2 H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r>
              <a:rPr lang="en-US" sz="2000" b="1" dirty="0">
                <a:sym typeface="Wingdings" panose="05000000000000000000" pitchFamily="2" charset="2"/>
              </a:rPr>
              <a:t>O     2  </a:t>
            </a:r>
            <a:r>
              <a:rPr lang="en-US" sz="2000" b="1" dirty="0" err="1">
                <a:sym typeface="Wingdings" panose="05000000000000000000" pitchFamily="2" charset="2"/>
              </a:rPr>
              <a:t>LiOH</a:t>
            </a:r>
            <a:r>
              <a:rPr lang="en-US" sz="2000" b="1" dirty="0">
                <a:sym typeface="Wingdings" panose="05000000000000000000" pitchFamily="2" charset="2"/>
              </a:rPr>
              <a:t>  + 1 H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endParaRPr lang="en-US" sz="2000" b="1" dirty="0">
              <a:sym typeface="Wingdings" panose="05000000000000000000" pitchFamily="2" charset="2"/>
            </a:endParaRPr>
          </a:p>
          <a:p>
            <a:r>
              <a:rPr lang="en-US" sz="2000" b="1" dirty="0">
                <a:sym typeface="Wingdings" panose="05000000000000000000" pitchFamily="2" charset="2"/>
              </a:rPr>
              <a:t>25.0 g				  g ?</a:t>
            </a:r>
          </a:p>
          <a:p>
            <a:r>
              <a:rPr lang="en-US" b="1" dirty="0"/>
              <a:t>gram </a:t>
            </a:r>
            <a:r>
              <a:rPr lang="en-US" b="1" dirty="0">
                <a:sym typeface="Wingdings" panose="05000000000000000000" pitchFamily="2" charset="2"/>
              </a:rPr>
              <a:t> mole  mole  gram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4963" y="4829175"/>
          <a:ext cx="76755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4" imgW="4089240" imgH="419040" progId="Equation.DSMT4">
                  <p:embed/>
                </p:oleObj>
              </mc:Choice>
              <mc:Fallback>
                <p:oleObj name="Equation" r:id="rId4" imgW="4089240" imgH="419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4963" y="4829175"/>
                        <a:ext cx="7675562" cy="78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686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Stoichiometry g-m-m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>
                <a:sym typeface="Wingdings" panose="05000000000000000000" pitchFamily="2" charset="2"/>
              </a:rPr>
              <a:t>How many moles of lithium are needed to produce 25.0 g of lithium hydroxide dissolved in water?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2 Li   + 2 H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r>
              <a:rPr lang="en-US" sz="2000" b="1" dirty="0">
                <a:sym typeface="Wingdings" panose="05000000000000000000" pitchFamily="2" charset="2"/>
              </a:rPr>
              <a:t>O    2  </a:t>
            </a:r>
            <a:r>
              <a:rPr lang="en-US" sz="2000" b="1" dirty="0" err="1">
                <a:sym typeface="Wingdings" panose="05000000000000000000" pitchFamily="2" charset="2"/>
              </a:rPr>
              <a:t>LiOH</a:t>
            </a:r>
            <a:r>
              <a:rPr lang="en-US" sz="2000" b="1" dirty="0">
                <a:sym typeface="Wingdings" panose="05000000000000000000" pitchFamily="2" charset="2"/>
              </a:rPr>
              <a:t>  + 1 H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r>
              <a:rPr lang="en-US" sz="2000" b="1" dirty="0">
                <a:sym typeface="Wingdings" panose="05000000000000000000" pitchFamily="2" charset="2"/>
              </a:rPr>
              <a:t> </a:t>
            </a:r>
          </a:p>
          <a:p>
            <a:r>
              <a:rPr lang="en-US" sz="2000" b="1" dirty="0" err="1">
                <a:sym typeface="Wingdings" panose="05000000000000000000" pitchFamily="2" charset="2"/>
              </a:rPr>
              <a:t>mol</a:t>
            </a:r>
            <a:r>
              <a:rPr lang="en-US" sz="2000" b="1" dirty="0">
                <a:sym typeface="Wingdings" panose="05000000000000000000" pitchFamily="2" charset="2"/>
              </a:rPr>
              <a:t>?			          25.0 g</a:t>
            </a:r>
          </a:p>
          <a:p>
            <a:r>
              <a:rPr lang="en-US" sz="2000" b="1" dirty="0"/>
              <a:t>gram </a:t>
            </a:r>
            <a:r>
              <a:rPr lang="en-US" sz="2000" b="1" dirty="0">
                <a:sym typeface="Wingdings" panose="05000000000000000000" pitchFamily="2" charset="2"/>
              </a:rPr>
              <a:t> mole  mole </a:t>
            </a:r>
            <a:r>
              <a:rPr lang="en-US" sz="2000" b="1" dirty="0">
                <a:solidFill>
                  <a:schemeClr val="bg1"/>
                </a:solidFill>
                <a:sym typeface="Wingdings" panose="05000000000000000000" pitchFamily="2" charset="2"/>
              </a:rPr>
              <a:t> gram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62163" y="4905375"/>
          <a:ext cx="66040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4" imgW="3517560" imgH="419040" progId="Equation.DSMT4">
                  <p:embed/>
                </p:oleObj>
              </mc:Choice>
              <mc:Fallback>
                <p:oleObj name="Equation" r:id="rId4" imgW="3517560" imgH="419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62163" y="4905375"/>
                        <a:ext cx="6604000" cy="78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700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Stoichiometry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>
                <a:sym typeface="Wingdings" panose="05000000000000000000" pitchFamily="2" charset="2"/>
              </a:rPr>
              <a:t>How many grams of potassium chlorate do you need to decompose to produce 3.75 moles of oxygen gas?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2  KClO</a:t>
            </a:r>
            <a:r>
              <a:rPr lang="en-US" sz="2000" b="1" baseline="-25000" dirty="0">
                <a:sym typeface="Wingdings" panose="05000000000000000000" pitchFamily="2" charset="2"/>
              </a:rPr>
              <a:t>3</a:t>
            </a:r>
            <a:r>
              <a:rPr lang="en-US" sz="2000" b="1" dirty="0">
                <a:sym typeface="Wingdings" panose="05000000000000000000" pitchFamily="2" charset="2"/>
              </a:rPr>
              <a:t>   2  </a:t>
            </a:r>
            <a:r>
              <a:rPr lang="en-US" sz="2000" b="1" dirty="0" err="1">
                <a:sym typeface="Wingdings" panose="05000000000000000000" pitchFamily="2" charset="2"/>
              </a:rPr>
              <a:t>KCl</a:t>
            </a:r>
            <a:r>
              <a:rPr lang="en-US" sz="2000" b="1" dirty="0">
                <a:sym typeface="Wingdings" panose="05000000000000000000" pitchFamily="2" charset="2"/>
              </a:rPr>
              <a:t>    +  3 O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endParaRPr lang="en-US" sz="2000" b="1" dirty="0">
              <a:sym typeface="Wingdings" panose="05000000000000000000" pitchFamily="2" charset="2"/>
            </a:endParaRPr>
          </a:p>
          <a:p>
            <a:r>
              <a:rPr lang="en-US" sz="2000" b="1" dirty="0">
                <a:sym typeface="Wingdings" panose="05000000000000000000" pitchFamily="2" charset="2"/>
              </a:rPr>
              <a:t>      g?     		       3.75 </a:t>
            </a:r>
            <a:r>
              <a:rPr lang="en-US" sz="2000" b="1" dirty="0" err="1">
                <a:sym typeface="Wingdings" panose="05000000000000000000" pitchFamily="2" charset="2"/>
              </a:rPr>
              <a:t>mol</a:t>
            </a:r>
            <a:endParaRPr lang="en-US" b="1" dirty="0">
              <a:sym typeface="Wingdings" panose="05000000000000000000" pitchFamily="2" charset="2"/>
            </a:endParaRPr>
          </a:p>
          <a:p>
            <a:r>
              <a:rPr lang="en-US" b="1" dirty="0">
                <a:sym typeface="Wingdings" panose="05000000000000000000" pitchFamily="2" charset="2"/>
              </a:rPr>
              <a:t>mole  mole  gram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96281" y="4965476"/>
          <a:ext cx="70802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4" imgW="3771720" imgH="431640" progId="Equation.DSMT4">
                  <p:embed/>
                </p:oleObj>
              </mc:Choice>
              <mc:Fallback>
                <p:oleObj name="Equation" r:id="rId4" imgW="377172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96281" y="4965476"/>
                        <a:ext cx="7080250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04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9452086" cy="3923798"/>
          </a:xfrm>
        </p:spPr>
        <p:txBody>
          <a:bodyPr>
            <a:noAutofit/>
          </a:bodyPr>
          <a:lstStyle/>
          <a:p>
            <a:r>
              <a:rPr lang="en-US" sz="2400" b="1" dirty="0"/>
              <a:t>Exit Slip: How many grams of silver are present in 23.5 g of silver nitrate? </a:t>
            </a: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Answer: 14.9 g Ag</a:t>
            </a: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/>
              <a:t>What’s Due?  (Pending assignments to complete.)</a:t>
            </a:r>
          </a:p>
          <a:p>
            <a:pPr lvl="1"/>
            <a:r>
              <a:rPr lang="en-US" sz="1800" b="1" dirty="0"/>
              <a:t>Stoichiometry worksheet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Formulas and Conversion Factors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647047" y="2709670"/>
            <a:ext cx="8931742" cy="383764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Because the chemical formula indicates the number and ratio of atoms in a compound, conversion factors can be written to convert between moles of atoms and moles of compounds.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Ex: 1 mole CO</a:t>
            </a:r>
            <a:r>
              <a:rPr lang="en-US" sz="2400" b="1" baseline="-25000" dirty="0"/>
              <a:t>2</a:t>
            </a:r>
            <a:r>
              <a:rPr lang="en-US" sz="2400" b="1" dirty="0"/>
              <a:t> contains 1 mole of C and 2 mole of O</a:t>
            </a:r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/>
              <a:t>Ex: How many moles of O are present in 3.25 </a:t>
            </a:r>
            <a:r>
              <a:rPr lang="en-US" sz="2400" b="1" dirty="0" err="1"/>
              <a:t>mol</a:t>
            </a:r>
            <a:r>
              <a:rPr lang="en-US" sz="2400" b="1" dirty="0"/>
              <a:t> of H</a:t>
            </a:r>
            <a:r>
              <a:rPr lang="en-US" sz="2400" b="1" baseline="-25000" dirty="0"/>
              <a:t>3</a:t>
            </a:r>
            <a:r>
              <a:rPr lang="en-US" sz="2400" b="1" dirty="0"/>
              <a:t>PO</a:t>
            </a:r>
            <a:r>
              <a:rPr lang="en-US" sz="2400" b="1" baseline="-25000" dirty="0"/>
              <a:t>4</a:t>
            </a:r>
            <a:r>
              <a:rPr lang="en-US" sz="2400" b="1" dirty="0"/>
              <a:t>?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591585"/>
              </p:ext>
            </p:extLst>
          </p:nvPr>
        </p:nvGraphicFramePr>
        <p:xfrm>
          <a:off x="1794531" y="4553879"/>
          <a:ext cx="4179887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3" imgW="2108160" imgH="431640" progId="Equation.DSMT4">
                  <p:embed/>
                </p:oleObj>
              </mc:Choice>
              <mc:Fallback>
                <p:oleObj name="Equation" r:id="rId3" imgW="2108160" imgH="431640" progId="Equation.DSMT4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4531" y="4553879"/>
                        <a:ext cx="4179887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6093"/>
              </p:ext>
            </p:extLst>
          </p:nvPr>
        </p:nvGraphicFramePr>
        <p:xfrm>
          <a:off x="6618755" y="4628491"/>
          <a:ext cx="357663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5" imgW="1803240" imgH="393480" progId="Equation.DSMT4">
                  <p:embed/>
                </p:oleObj>
              </mc:Choice>
              <mc:Fallback>
                <p:oleObj name="Equation" r:id="rId5" imgW="1803240" imgH="393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8755" y="4628491"/>
                        <a:ext cx="357663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404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909" y="304800"/>
            <a:ext cx="8735291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Gram – mole –number of items problems</a:t>
            </a: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rot="5400000" flipV="1">
            <a:off x="2631203" y="3483815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61644" y="381001"/>
            <a:ext cx="11424787" cy="5822576"/>
            <a:chOff x="294409" y="1600200"/>
            <a:chExt cx="11424787" cy="4777118"/>
          </a:xfrm>
        </p:grpSpPr>
        <p:grpSp>
          <p:nvGrpSpPr>
            <p:cNvPr id="2" name="Group 1"/>
            <p:cNvGrpSpPr/>
            <p:nvPr/>
          </p:nvGrpSpPr>
          <p:grpSpPr>
            <a:xfrm>
              <a:off x="2197100" y="1600200"/>
              <a:ext cx="7721600" cy="4777118"/>
              <a:chOff x="2197100" y="1600200"/>
              <a:chExt cx="7721600" cy="4777118"/>
            </a:xfrm>
          </p:grpSpPr>
          <p:sp>
            <p:nvSpPr>
              <p:cNvPr id="25603" name="Rectangle 3"/>
              <p:cNvSpPr>
                <a:spLocks noChangeArrowheads="1"/>
              </p:cNvSpPr>
              <p:nvPr/>
            </p:nvSpPr>
            <p:spPr bwMode="auto">
              <a:xfrm>
                <a:off x="2882900" y="1600200"/>
                <a:ext cx="1905000" cy="838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Grams of X</a:t>
                </a:r>
              </a:p>
            </p:txBody>
          </p:sp>
          <p:sp>
            <p:nvSpPr>
              <p:cNvPr id="25604" name="Rectangle 4"/>
              <p:cNvSpPr>
                <a:spLocks noChangeArrowheads="1"/>
              </p:cNvSpPr>
              <p:nvPr/>
            </p:nvSpPr>
            <p:spPr bwMode="auto">
              <a:xfrm>
                <a:off x="2882900" y="3886200"/>
                <a:ext cx="1905000" cy="838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5" name="Rectangle 5"/>
              <p:cNvSpPr>
                <a:spLocks noChangeArrowheads="1"/>
              </p:cNvSpPr>
              <p:nvPr/>
            </p:nvSpPr>
            <p:spPr bwMode="auto">
              <a:xfrm>
                <a:off x="7150100" y="3886200"/>
                <a:ext cx="1905000" cy="8382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Moles of Y</a:t>
                </a:r>
              </a:p>
            </p:txBody>
          </p:sp>
          <p:sp>
            <p:nvSpPr>
              <p:cNvPr id="25606" name="Rectangle 6"/>
              <p:cNvSpPr>
                <a:spLocks noChangeArrowheads="1"/>
              </p:cNvSpPr>
              <p:nvPr/>
            </p:nvSpPr>
            <p:spPr bwMode="auto">
              <a:xfrm>
                <a:off x="7150100" y="1600200"/>
                <a:ext cx="1905000" cy="8382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Grams of Y</a:t>
                </a:r>
              </a:p>
            </p:txBody>
          </p:sp>
          <p:sp>
            <p:nvSpPr>
              <p:cNvPr id="25607" name="Rectangle 7"/>
              <p:cNvSpPr>
                <a:spLocks noChangeArrowheads="1"/>
              </p:cNvSpPr>
              <p:nvPr/>
            </p:nvSpPr>
            <p:spPr bwMode="auto">
              <a:xfrm>
                <a:off x="2882900" y="3886200"/>
                <a:ext cx="1905000" cy="8382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Moles of X</a:t>
                </a:r>
              </a:p>
            </p:txBody>
          </p:sp>
          <p:sp>
            <p:nvSpPr>
              <p:cNvPr id="25608" name="Line 8"/>
              <p:cNvSpPr>
                <a:spLocks noChangeShapeType="1"/>
              </p:cNvSpPr>
              <p:nvPr/>
            </p:nvSpPr>
            <p:spPr bwMode="auto">
              <a:xfrm flipV="1">
                <a:off x="3797300" y="2438400"/>
                <a:ext cx="0" cy="1447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9" name="Line 9"/>
              <p:cNvSpPr>
                <a:spLocks noChangeShapeType="1"/>
              </p:cNvSpPr>
              <p:nvPr/>
            </p:nvSpPr>
            <p:spPr bwMode="auto">
              <a:xfrm flipV="1">
                <a:off x="8064500" y="2438400"/>
                <a:ext cx="0" cy="1447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0" name="Line 10"/>
              <p:cNvSpPr>
                <a:spLocks noChangeShapeType="1"/>
              </p:cNvSpPr>
              <p:nvPr/>
            </p:nvSpPr>
            <p:spPr bwMode="auto">
              <a:xfrm rot="5400000" flipV="1">
                <a:off x="5979195" y="3207315"/>
                <a:ext cx="0" cy="22860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1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4836195" y="1646520"/>
                <a:ext cx="2286000" cy="657225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DoubleWave1">
                  <a:avLst>
                    <a:gd name="adj1" fmla="val 6500"/>
                    <a:gd name="adj2" fmla="val 0"/>
                  </a:avLst>
                </a:prstTxWarp>
              </a:bodyPr>
              <a:lstStyle/>
              <a:p>
                <a:pPr algn="ctr"/>
                <a:r>
                  <a:rPr lang="en-US" sz="3600" kern="10" spc="-360" dirty="0"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Impact" panose="020B0806030902050204" pitchFamily="34" charset="0"/>
                  </a:rPr>
                  <a:t>Not Here!!</a:t>
                </a:r>
              </a:p>
            </p:txBody>
          </p:sp>
          <p:sp>
            <p:nvSpPr>
              <p:cNvPr id="25612" name="Text Box 12"/>
              <p:cNvSpPr txBox="1">
                <a:spLocks noChangeArrowheads="1"/>
              </p:cNvSpPr>
              <p:nvPr/>
            </p:nvSpPr>
            <p:spPr bwMode="auto">
              <a:xfrm>
                <a:off x="2197100" y="2819400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Molar mass</a:t>
                </a:r>
              </a:p>
            </p:txBody>
          </p:sp>
          <p:sp>
            <p:nvSpPr>
              <p:cNvPr id="25613" name="Text Box 13"/>
              <p:cNvSpPr txBox="1">
                <a:spLocks noChangeArrowheads="1"/>
              </p:cNvSpPr>
              <p:nvPr/>
            </p:nvSpPr>
            <p:spPr bwMode="auto">
              <a:xfrm>
                <a:off x="8064500" y="2819400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Molar mass</a:t>
                </a:r>
              </a:p>
            </p:txBody>
          </p:sp>
          <p:sp>
            <p:nvSpPr>
              <p:cNvPr id="25614" name="Text Box 14"/>
              <p:cNvSpPr txBox="1">
                <a:spLocks noChangeArrowheads="1"/>
              </p:cNvSpPr>
              <p:nvPr/>
            </p:nvSpPr>
            <p:spPr bwMode="auto">
              <a:xfrm>
                <a:off x="4711700" y="3884113"/>
                <a:ext cx="25146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dirty="0"/>
                  <a:t>Chemical formula</a:t>
                </a:r>
              </a:p>
            </p:txBody>
          </p:sp>
          <p:sp>
            <p:nvSpPr>
              <p:cNvPr id="25617" name="Line 17"/>
              <p:cNvSpPr>
                <a:spLocks noChangeShapeType="1"/>
              </p:cNvSpPr>
              <p:nvPr/>
            </p:nvSpPr>
            <p:spPr bwMode="auto">
              <a:xfrm flipV="1">
                <a:off x="8064500" y="4736068"/>
                <a:ext cx="0" cy="685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8" name="Line 18"/>
              <p:cNvSpPr>
                <a:spLocks noChangeShapeType="1"/>
              </p:cNvSpPr>
              <p:nvPr/>
            </p:nvSpPr>
            <p:spPr bwMode="auto">
              <a:xfrm flipV="1">
                <a:off x="3771900" y="4736068"/>
                <a:ext cx="0" cy="6858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9" name="Rectangle 19"/>
              <p:cNvSpPr>
                <a:spLocks noChangeArrowheads="1"/>
              </p:cNvSpPr>
              <p:nvPr/>
            </p:nvSpPr>
            <p:spPr bwMode="auto">
              <a:xfrm>
                <a:off x="2906868" y="5473778"/>
                <a:ext cx="1905000" cy="838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Number of X</a:t>
                </a:r>
              </a:p>
            </p:txBody>
          </p:sp>
          <p:sp>
            <p:nvSpPr>
              <p:cNvPr id="25620" name="Rectangle 20"/>
              <p:cNvSpPr>
                <a:spLocks noChangeArrowheads="1"/>
              </p:cNvSpPr>
              <p:nvPr/>
            </p:nvSpPr>
            <p:spPr bwMode="auto">
              <a:xfrm>
                <a:off x="7174068" y="5473778"/>
                <a:ext cx="1905000" cy="8382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Number of Y</a:t>
                </a:r>
              </a:p>
            </p:txBody>
          </p:sp>
          <p:sp>
            <p:nvSpPr>
              <p:cNvPr id="25621" name="Text Box 21"/>
              <p:cNvSpPr txBox="1">
                <a:spLocks noChangeArrowheads="1"/>
              </p:cNvSpPr>
              <p:nvPr/>
            </p:nvSpPr>
            <p:spPr bwMode="auto">
              <a:xfrm>
                <a:off x="8242300" y="4888468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6.022x10</a:t>
                </a:r>
                <a:r>
                  <a:rPr lang="en-US" baseline="30000"/>
                  <a:t>23</a:t>
                </a:r>
                <a:endParaRPr lang="en-US"/>
              </a:p>
            </p:txBody>
          </p:sp>
          <p:sp>
            <p:nvSpPr>
              <p:cNvPr id="25622" name="Text Box 22"/>
              <p:cNvSpPr txBox="1">
                <a:spLocks noChangeArrowheads="1"/>
              </p:cNvSpPr>
              <p:nvPr/>
            </p:nvSpPr>
            <p:spPr bwMode="auto">
              <a:xfrm>
                <a:off x="2245038" y="4932402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6.022x10</a:t>
                </a:r>
                <a:r>
                  <a:rPr lang="en-US" baseline="30000" dirty="0"/>
                  <a:t>23</a:t>
                </a:r>
                <a:endParaRPr lang="en-US" dirty="0"/>
              </a:p>
            </p:txBody>
          </p:sp>
          <p:sp>
            <p:nvSpPr>
              <p:cNvPr id="25623" name="Line 23"/>
              <p:cNvSpPr>
                <a:spLocks noChangeShapeType="1"/>
              </p:cNvSpPr>
              <p:nvPr/>
            </p:nvSpPr>
            <p:spPr bwMode="auto">
              <a:xfrm rot="5400000" flipV="1">
                <a:off x="6032500" y="4835604"/>
                <a:ext cx="0" cy="228600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4" name="Text Box 24"/>
              <p:cNvSpPr txBox="1">
                <a:spLocks noChangeArrowheads="1"/>
              </p:cNvSpPr>
              <p:nvPr/>
            </p:nvSpPr>
            <p:spPr bwMode="auto">
              <a:xfrm>
                <a:off x="4774484" y="5505425"/>
                <a:ext cx="25146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dirty="0"/>
                  <a:t>Chemical formula</a:t>
                </a:r>
              </a:p>
            </p:txBody>
          </p:sp>
          <p:sp>
            <p:nvSpPr>
              <p:cNvPr id="25625" name="Text Box 25"/>
              <p:cNvSpPr txBox="1">
                <a:spLocks noChangeArrowheads="1"/>
              </p:cNvSpPr>
              <p:nvPr/>
            </p:nvSpPr>
            <p:spPr bwMode="auto">
              <a:xfrm>
                <a:off x="5240985" y="6007986"/>
                <a:ext cx="150396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i="1" dirty="0"/>
                  <a:t>Atomic scale</a:t>
                </a:r>
              </a:p>
            </p:txBody>
          </p:sp>
          <p:sp>
            <p:nvSpPr>
              <p:cNvPr id="25626" name="Text Box 26"/>
              <p:cNvSpPr txBox="1">
                <a:spLocks noChangeArrowheads="1"/>
              </p:cNvSpPr>
              <p:nvPr/>
            </p:nvSpPr>
            <p:spPr bwMode="auto">
              <a:xfrm>
                <a:off x="4999863" y="4350316"/>
                <a:ext cx="21463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i="1" dirty="0"/>
                  <a:t>Macroscopic scale</a:t>
                </a:r>
              </a:p>
            </p:txBody>
          </p:sp>
        </p:grp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294409" y="3881448"/>
              <a:ext cx="1905000" cy="8382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Liters of X</a:t>
              </a: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9814196" y="3860813"/>
              <a:ext cx="1905000" cy="8382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Liters of X</a:t>
              </a:r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 rot="5400000" flipV="1">
              <a:off x="9421968" y="3957648"/>
              <a:ext cx="0" cy="685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2297448" y="3884113"/>
              <a:ext cx="66105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22.4</a:t>
              </a:r>
            </a:p>
          </p:txBody>
        </p:sp>
        <p:sp>
          <p:nvSpPr>
            <p:cNvPr id="31" name="Text Box 22"/>
            <p:cNvSpPr txBox="1">
              <a:spLocks noChangeArrowheads="1"/>
            </p:cNvSpPr>
            <p:nvPr/>
          </p:nvSpPr>
          <p:spPr bwMode="auto">
            <a:xfrm>
              <a:off x="9128475" y="3886841"/>
              <a:ext cx="66105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22.4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181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 – mole problems using the chemical formula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A82F6-8FBF-40E6-B930-F3C073376F77}"/>
              </a:ext>
            </a:extLst>
          </p:cNvPr>
          <p:cNvGrpSpPr/>
          <p:nvPr/>
        </p:nvGrpSpPr>
        <p:grpSpPr>
          <a:xfrm>
            <a:off x="1470660" y="2499360"/>
            <a:ext cx="2590800" cy="3124200"/>
            <a:chOff x="2209800" y="2209800"/>
            <a:chExt cx="2590800" cy="3124200"/>
          </a:xfrm>
        </p:grpSpPr>
        <p:sp>
          <p:nvSpPr>
            <p:cNvPr id="18435" name="Rectangle 3"/>
            <p:cNvSpPr>
              <a:spLocks noChangeArrowheads="1"/>
            </p:cNvSpPr>
            <p:nvPr/>
          </p:nvSpPr>
          <p:spPr bwMode="auto">
            <a:xfrm>
              <a:off x="2895600" y="2209800"/>
              <a:ext cx="1905000" cy="8382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Grams of CO</a:t>
              </a:r>
              <a:r>
                <a:rPr lang="en-US" baseline="-25000" dirty="0"/>
                <a:t>2</a:t>
              </a:r>
              <a:endParaRPr lang="en-US" dirty="0"/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2895600" y="4495800"/>
              <a:ext cx="1905000" cy="838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Moles of CO</a:t>
              </a:r>
              <a:r>
                <a:rPr lang="en-US" baseline="-25000" dirty="0"/>
                <a:t>2</a:t>
              </a:r>
              <a:endParaRPr lang="en-US" dirty="0"/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 flipV="1">
              <a:off x="3810000" y="3048000"/>
              <a:ext cx="0" cy="1447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2209800" y="3262314"/>
              <a:ext cx="1676400" cy="7848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Molar mass</a:t>
              </a:r>
            </a:p>
            <a:p>
              <a:pPr>
                <a:spcBef>
                  <a:spcPct val="50000"/>
                </a:spcBef>
              </a:pPr>
              <a:r>
                <a:rPr lang="en-US" dirty="0"/>
                <a:t>44.01 g/</a:t>
              </a:r>
              <a:r>
                <a:rPr lang="en-US" dirty="0" err="1"/>
                <a:t>mol</a:t>
              </a:r>
              <a:endParaRPr 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447" name="Text Box 15"/>
              <p:cNvSpPr txBox="1">
                <a:spLocks noChangeArrowheads="1"/>
              </p:cNvSpPr>
              <p:nvPr/>
            </p:nvSpPr>
            <p:spPr bwMode="auto">
              <a:xfrm>
                <a:off x="5714999" y="2209800"/>
                <a:ext cx="5370343" cy="40799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/>
                  <a:t>Ex: Determine the number of moles of CO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 in a 15.0 g sample of CO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.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15.0  </m:t>
                    </m:r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C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 = 0.341 mol CO</a:t>
                </a:r>
                <a:r>
                  <a:rPr lang="en-US" b="1" baseline="-25000" dirty="0"/>
                  <a:t>2</a:t>
                </a:r>
                <a:endParaRPr lang="en-US" b="1" dirty="0"/>
              </a:p>
              <a:p>
                <a:pPr>
                  <a:spcBef>
                    <a:spcPct val="50000"/>
                  </a:spcBef>
                </a:pPr>
                <a:endParaRPr lang="en-US" b="1" dirty="0"/>
              </a:p>
              <a:p>
                <a:pPr>
                  <a:spcBef>
                    <a:spcPct val="50000"/>
                  </a:spcBef>
                </a:pPr>
                <a:r>
                  <a:rPr lang="en-US" b="1" dirty="0"/>
                  <a:t>Ex: What mass does 1.25 moles of CO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 have? </a:t>
                </a:r>
              </a:p>
              <a:p>
                <a:pPr>
                  <a:spcBef>
                    <a:spcPct val="50000"/>
                  </a:spcBef>
                </a:pPr>
                <a:endParaRPr lang="en-US" b="1" dirty="0"/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1.25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mol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C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𝟒𝟒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𝟎𝟏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 = 55.0 g CO</a:t>
                </a:r>
                <a:r>
                  <a:rPr lang="en-US" b="1" baseline="-25000" dirty="0"/>
                  <a:t>2</a:t>
                </a:r>
                <a:endParaRPr lang="en-US" b="1" dirty="0"/>
              </a:p>
              <a:p>
                <a:pPr>
                  <a:spcBef>
                    <a:spcPct val="50000"/>
                  </a:spcBef>
                </a:pPr>
                <a:endParaRPr lang="en-US" b="1" dirty="0"/>
              </a:p>
            </p:txBody>
          </p:sp>
        </mc:Choice>
        <mc:Fallback>
          <p:sp>
            <p:nvSpPr>
              <p:cNvPr id="18447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4999" y="2209800"/>
                <a:ext cx="5370343" cy="4079963"/>
              </a:xfrm>
              <a:prstGeom prst="rect">
                <a:avLst/>
              </a:prstGeom>
              <a:blipFill>
                <a:blip r:embed="rId2"/>
                <a:stretch>
                  <a:fillRect l="-908" t="-897" r="-9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80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 – mole problems using the chemical formula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8279EBB-F552-4C16-9D81-14F24D242299}"/>
              </a:ext>
            </a:extLst>
          </p:cNvPr>
          <p:cNvGrpSpPr/>
          <p:nvPr/>
        </p:nvGrpSpPr>
        <p:grpSpPr>
          <a:xfrm>
            <a:off x="1154954" y="2929597"/>
            <a:ext cx="6858000" cy="3124200"/>
            <a:chOff x="2209800" y="2716237"/>
            <a:chExt cx="6858000" cy="3124200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auto">
            <a:xfrm>
              <a:off x="2895600" y="2716237"/>
              <a:ext cx="1905000" cy="8382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Grams of CO</a:t>
              </a:r>
              <a:r>
                <a:rPr lang="en-US" baseline="-25000" dirty="0"/>
                <a:t>2</a:t>
              </a:r>
              <a:endParaRPr lang="en-US" dirty="0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7162800" y="5002237"/>
              <a:ext cx="1905000" cy="838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Moles of C </a:t>
              </a:r>
            </a:p>
            <a:p>
              <a:pPr algn="ctr"/>
              <a:r>
                <a:rPr lang="en-US" dirty="0"/>
                <a:t>or O</a:t>
              </a:r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895600" y="5002237"/>
              <a:ext cx="1905000" cy="838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Moles of CO</a:t>
              </a:r>
              <a:r>
                <a:rPr lang="en-US" baseline="-25000" dirty="0"/>
                <a:t>2</a:t>
              </a:r>
              <a:endParaRPr lang="en-US" dirty="0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V="1">
              <a:off x="3810000" y="3554437"/>
              <a:ext cx="0" cy="1447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 rot="5400000" flipV="1">
              <a:off x="5943600" y="4298728"/>
              <a:ext cx="0" cy="2286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2209800" y="3935437"/>
              <a:ext cx="1676400" cy="7848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Molar mass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44.01 g/mol</a:t>
              </a:r>
            </a:p>
          </p:txBody>
        </p:sp>
        <p:sp>
          <p:nvSpPr>
            <p:cNvPr id="23565" name="Text Box 13"/>
            <p:cNvSpPr txBox="1">
              <a:spLocks noChangeArrowheads="1"/>
            </p:cNvSpPr>
            <p:nvPr/>
          </p:nvSpPr>
          <p:spPr bwMode="auto">
            <a:xfrm>
              <a:off x="4762500" y="5039877"/>
              <a:ext cx="25146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Chemical formula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566" name="Text Box 14"/>
              <p:cNvSpPr txBox="1">
                <a:spLocks noChangeArrowheads="1"/>
              </p:cNvSpPr>
              <p:nvPr/>
            </p:nvSpPr>
            <p:spPr bwMode="auto">
              <a:xfrm>
                <a:off x="5410201" y="2294943"/>
                <a:ext cx="6487053" cy="29719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/>
                  <a:t>Ex: Determine the number of moles of C in 15.0 g of CO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.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15.0  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C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𝟒𝟒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𝟎𝟏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 = 0.341 mol C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b="1" dirty="0"/>
                  <a:t>Ex: Determine the number of moles of O in 15.0 g of CO</a:t>
                </a:r>
                <a:r>
                  <a:rPr lang="en-US" b="1" baseline="-25000" dirty="0"/>
                  <a:t>2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15.0  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C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𝟒𝟒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𝟎𝟏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O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 = 0.682 mol O</a:t>
                </a:r>
              </a:p>
              <a:p>
                <a:pPr>
                  <a:spcBef>
                    <a:spcPct val="50000"/>
                  </a:spcBef>
                </a:pPr>
                <a:endParaRPr lang="en-US" b="1" dirty="0"/>
              </a:p>
            </p:txBody>
          </p:sp>
        </mc:Choice>
        <mc:Fallback>
          <p:sp>
            <p:nvSpPr>
              <p:cNvPr id="23566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0201" y="2294943"/>
                <a:ext cx="6487053" cy="2971967"/>
              </a:xfrm>
              <a:prstGeom prst="rect">
                <a:avLst/>
              </a:prstGeom>
              <a:blipFill>
                <a:blip r:embed="rId2"/>
                <a:stretch>
                  <a:fillRect l="-846" t="-102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5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 – mole problems using the chemical formula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4BD9A37-0BAA-4DDB-B72F-12BAF207B1A4}"/>
              </a:ext>
            </a:extLst>
          </p:cNvPr>
          <p:cNvGrpSpPr/>
          <p:nvPr/>
        </p:nvGrpSpPr>
        <p:grpSpPr>
          <a:xfrm>
            <a:off x="2057400" y="3609642"/>
            <a:ext cx="7543800" cy="3124200"/>
            <a:chOff x="2209800" y="2378613"/>
            <a:chExt cx="7543800" cy="312420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2895600" y="2378613"/>
              <a:ext cx="1905000" cy="8382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Grams of CO</a:t>
              </a:r>
              <a:r>
                <a:rPr lang="en-US" baseline="-25000" dirty="0"/>
                <a:t>2</a:t>
              </a:r>
              <a:endParaRPr lang="en-US" dirty="0"/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2895600" y="4664613"/>
              <a:ext cx="1905000" cy="838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7162800" y="4664613"/>
              <a:ext cx="1905000" cy="838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Moles of O</a:t>
              </a: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7162800" y="2378613"/>
              <a:ext cx="1905000" cy="8382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Grams of O</a:t>
              </a: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2895600" y="4664613"/>
              <a:ext cx="1905000" cy="838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Moles of CO</a:t>
              </a:r>
              <a:r>
                <a:rPr lang="en-US" baseline="-25000" dirty="0"/>
                <a:t>2</a:t>
              </a:r>
              <a:endParaRPr lang="en-US" dirty="0"/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 flipV="1">
              <a:off x="3810000" y="3216813"/>
              <a:ext cx="0" cy="1447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 flipV="1">
              <a:off x="8077200" y="3216813"/>
              <a:ext cx="0" cy="1447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rot="5400000" flipV="1">
              <a:off x="5943601" y="3969631"/>
              <a:ext cx="0" cy="2286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2209800" y="3597813"/>
              <a:ext cx="1676400" cy="7848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Molar mass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44.01 g/mol</a:t>
              </a: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8077200" y="3597813"/>
              <a:ext cx="1676400" cy="7848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Molar mass</a:t>
              </a:r>
            </a:p>
            <a:p>
              <a:pPr>
                <a:spcBef>
                  <a:spcPct val="50000"/>
                </a:spcBef>
              </a:pPr>
              <a:r>
                <a:rPr lang="en-US" dirty="0"/>
                <a:t>16.00 g/mol</a:t>
              </a: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4724400" y="4602314"/>
              <a:ext cx="25146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Chemical formula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4590" name="Text Box 14"/>
              <p:cNvSpPr txBox="1">
                <a:spLocks noChangeArrowheads="1"/>
              </p:cNvSpPr>
              <p:nvPr/>
            </p:nvSpPr>
            <p:spPr bwMode="auto">
              <a:xfrm>
                <a:off x="1904412" y="2285405"/>
                <a:ext cx="8932400" cy="1670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/>
                  <a:t>Ex: Determine the number of grams of oxygen in 22.75 g of CO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.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22.75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C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𝟒𝟒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𝟎𝟏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O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16.00 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O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O</m:t>
                        </m:r>
                      </m:den>
                    </m:f>
                  </m:oMath>
                </a14:m>
                <a:r>
                  <a:rPr lang="en-US" b="1" dirty="0"/>
                  <a:t> = 16.54 g  O</a:t>
                </a:r>
              </a:p>
              <a:p>
                <a:pPr>
                  <a:spcBef>
                    <a:spcPct val="50000"/>
                  </a:spcBef>
                </a:pPr>
                <a:endParaRPr lang="en-US" b="1" dirty="0"/>
              </a:p>
            </p:txBody>
          </p:sp>
        </mc:Choice>
        <mc:Fallback>
          <p:sp>
            <p:nvSpPr>
              <p:cNvPr id="24590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4412" y="2285405"/>
                <a:ext cx="8932400" cy="1670650"/>
              </a:xfrm>
              <a:prstGeom prst="rect">
                <a:avLst/>
              </a:prstGeom>
              <a:blipFill>
                <a:blip r:embed="rId2"/>
                <a:stretch>
                  <a:fillRect l="-546" t="-21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69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Gram – mole – number problems using a chemical formula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57430" y="2430011"/>
                <a:ext cx="7415764" cy="1812958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/>
                  <a:t>How many copper atoms are present in a 1.688 gram sample of copper (I) oxide, Cu</a:t>
                </a:r>
                <a:r>
                  <a:rPr lang="en-US" b="1" baseline="-25000" dirty="0"/>
                  <a:t>2</a:t>
                </a:r>
                <a:r>
                  <a:rPr lang="en-US" b="1" dirty="0"/>
                  <a:t>O?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</a:rPr>
                      <m:t>1.688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g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𝑪𝒖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𝑪𝒖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𝑶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𝟏𝟒𝟑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g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𝑪𝒖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𝑶</m:t>
                        </m:r>
                      </m:den>
                    </m:f>
                  </m:oMath>
                </a14:m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Cu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𝑪𝒖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b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𝑶</m:t>
                        </m:r>
                      </m:den>
                    </m:f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6.022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𝟐𝟑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Cu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i="0" smtClean="0">
                            <a:latin typeface="Cambria Math" panose="02040503050406030204" pitchFamily="18" charset="0"/>
                          </a:rPr>
                          <m:t>Cu</m:t>
                        </m:r>
                      </m:den>
                    </m:f>
                  </m:oMath>
                </a14:m>
                <a:r>
                  <a:rPr lang="en-US" b="1" dirty="0"/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en-US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.421</m:t>
                    </m:r>
                    <m:r>
                      <m:rPr>
                        <m:nor/>
                      </m:rP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𝐂𝐮</m:t>
                    </m:r>
                  </m:oMath>
                </a14:m>
                <a:r>
                  <a:rPr lang="en-US" b="1" dirty="0"/>
                  <a:t> atoms</a:t>
                </a:r>
              </a:p>
              <a:p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7430" y="2430011"/>
                <a:ext cx="7415764" cy="1812958"/>
              </a:xfrm>
              <a:blipFill>
                <a:blip r:embed="rId2"/>
                <a:stretch>
                  <a:fillRect l="-247" t="-2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754667" y="3231526"/>
            <a:ext cx="1676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Molar mass</a:t>
            </a:r>
          </a:p>
          <a:p>
            <a:pPr>
              <a:spcBef>
                <a:spcPct val="50000"/>
              </a:spcBef>
            </a:pPr>
            <a:r>
              <a:rPr lang="en-US" dirty="0"/>
              <a:t>143.09 g/</a:t>
            </a:r>
            <a:r>
              <a:rPr lang="en-US" dirty="0" err="1"/>
              <a:t>mol</a:t>
            </a:r>
            <a:endParaRPr lang="en-US" dirty="0"/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26204D75-BDF0-4DCF-9A47-8ADB243B4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238" y="5290008"/>
            <a:ext cx="15818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6.022x10</a:t>
            </a:r>
            <a:r>
              <a:rPr lang="en-US" baseline="30000" dirty="0"/>
              <a:t>23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BEF0049-7C0D-41F0-90A2-1729A083D531}"/>
              </a:ext>
            </a:extLst>
          </p:cNvPr>
          <p:cNvGrpSpPr/>
          <p:nvPr/>
        </p:nvGrpSpPr>
        <p:grpSpPr>
          <a:xfrm>
            <a:off x="1440467" y="2012326"/>
            <a:ext cx="6196168" cy="4711778"/>
            <a:chOff x="1440467" y="2012326"/>
            <a:chExt cx="6196168" cy="4711778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440467" y="2012326"/>
              <a:ext cx="1905000" cy="8382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Grams of X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5707667" y="4298326"/>
              <a:ext cx="1905000" cy="838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Moles of Y</a:t>
              </a: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440467" y="4298326"/>
              <a:ext cx="1905000" cy="838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Moles of X</a:t>
              </a: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2354867" y="2850526"/>
              <a:ext cx="0" cy="1447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3269267" y="4296239"/>
              <a:ext cx="25146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Chemical formula</a:t>
              </a:r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 flipV="1">
              <a:off x="6622067" y="5148194"/>
              <a:ext cx="0" cy="685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5731635" y="5885904"/>
              <a:ext cx="1905000" cy="838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Number of Y</a:t>
              </a:r>
            </a:p>
          </p:txBody>
        </p:sp>
        <p:sp>
          <p:nvSpPr>
            <p:cNvPr id="12" name="Text Box 26"/>
            <p:cNvSpPr txBox="1">
              <a:spLocks noChangeArrowheads="1"/>
            </p:cNvSpPr>
            <p:nvPr/>
          </p:nvSpPr>
          <p:spPr bwMode="auto">
            <a:xfrm>
              <a:off x="3557430" y="4762442"/>
              <a:ext cx="21463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 dirty="0"/>
                <a:t>Macroscopic scale</a:t>
              </a: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rot="5400000" flipV="1">
              <a:off x="4560730" y="3592015"/>
              <a:ext cx="0" cy="2286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3725865" y="5649328"/>
              <a:ext cx="150396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 dirty="0"/>
                <a:t>Atomic scale</a:t>
              </a:r>
            </a:p>
          </p:txBody>
        </p:sp>
        <p:sp>
          <p:nvSpPr>
            <p:cNvPr id="24" name="Line 23">
              <a:extLst>
                <a:ext uri="{FF2B5EF4-FFF2-40B4-BE49-F238E27FC236}">
                  <a16:creationId xmlns:a16="http://schemas.microsoft.com/office/drawing/2014/main" id="{5EAE7A4F-0C19-4E8F-A573-CE7D2E83B05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4477848" y="5244330"/>
              <a:ext cx="0" cy="21570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7">
              <a:extLst>
                <a:ext uri="{FF2B5EF4-FFF2-40B4-BE49-F238E27FC236}">
                  <a16:creationId xmlns:a16="http://schemas.microsoft.com/office/drawing/2014/main" id="{B482FEE2-F3D9-476F-9F2F-C34FD6A58E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3629" y="5131774"/>
              <a:ext cx="0" cy="685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169FB7D7-DA46-4C2A-A121-260EE7ED3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567" y="5817574"/>
              <a:ext cx="1905000" cy="8382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Number of X</a:t>
              </a:r>
            </a:p>
          </p:txBody>
        </p:sp>
      </p:grpSp>
      <p:sp>
        <p:nvSpPr>
          <p:cNvPr id="29" name="Text Box 22">
            <a:extLst>
              <a:ext uri="{FF2B5EF4-FFF2-40B4-BE49-F238E27FC236}">
                <a16:creationId xmlns:a16="http://schemas.microsoft.com/office/drawing/2014/main" id="{02402218-0271-4252-9D3C-55A83B6B1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720" y="5274405"/>
            <a:ext cx="15818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6.022x10</a:t>
            </a:r>
            <a:r>
              <a:rPr lang="en-US" baseline="30000" dirty="0"/>
              <a:t>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23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Stoichiometry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u="sng" dirty="0"/>
              <a:t>Stoichiometry</a:t>
            </a:r>
            <a:r>
              <a:rPr lang="en-US" sz="2400" b="1" dirty="0"/>
              <a:t> is the study of the </a:t>
            </a:r>
            <a:r>
              <a:rPr lang="en-US" sz="2400" b="1" u="sng" dirty="0"/>
              <a:t>quantitative relationships </a:t>
            </a:r>
            <a:r>
              <a:rPr lang="en-US" sz="2400" b="1" dirty="0"/>
              <a:t>present </a:t>
            </a:r>
            <a:r>
              <a:rPr lang="en-US" sz="2400" b="1" u="sng" dirty="0"/>
              <a:t>within a balanced chemical reaction</a:t>
            </a:r>
          </a:p>
          <a:p>
            <a:pPr lvl="1"/>
            <a:r>
              <a:rPr lang="en-US" sz="2000" b="1" dirty="0"/>
              <a:t>A balanced reaction has the same number of atoms of each element on both sides to achieve conservation of mass.</a:t>
            </a:r>
          </a:p>
          <a:p>
            <a:pPr lvl="1"/>
            <a:r>
              <a:rPr lang="en-US" sz="2000" b="1" dirty="0"/>
              <a:t>The coefficients tell how many formula units are required or produced to achieve this.</a:t>
            </a:r>
          </a:p>
          <a:p>
            <a:pPr lvl="1"/>
            <a:r>
              <a:rPr lang="en-US" sz="2000" b="1" dirty="0"/>
              <a:t>Because a mole is simply a way to count items, </a:t>
            </a:r>
            <a:r>
              <a:rPr lang="en-US" sz="2000" b="1" u="sng" dirty="0"/>
              <a:t>the coefficients of a balanced reaction also relate the number of moles of reactants and products.  </a:t>
            </a:r>
          </a:p>
        </p:txBody>
      </p:sp>
    </p:spTree>
    <p:extLst>
      <p:ext uri="{BB962C8B-B14F-4D97-AF65-F5344CB8AC3E}">
        <p14:creationId xmlns:p14="http://schemas.microsoft.com/office/powerpoint/2010/main" val="352036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 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Consider        1 Zn (s) + 2 </a:t>
            </a:r>
            <a:r>
              <a:rPr lang="en-US" sz="2000" b="1" dirty="0" err="1"/>
              <a:t>HCl</a:t>
            </a:r>
            <a:r>
              <a:rPr lang="en-US" sz="2000" b="1" dirty="0"/>
              <a:t> (</a:t>
            </a:r>
            <a:r>
              <a:rPr lang="en-US" sz="2000" b="1" dirty="0" err="1"/>
              <a:t>aq</a:t>
            </a:r>
            <a:r>
              <a:rPr lang="en-US" sz="2000" b="1" dirty="0"/>
              <a:t>)</a:t>
            </a:r>
            <a:r>
              <a:rPr lang="en-US" sz="2000" b="1" dirty="0">
                <a:sym typeface="Wingdings" panose="05000000000000000000" pitchFamily="2" charset="2"/>
              </a:rPr>
              <a:t>  1 ZnCl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r>
              <a:rPr lang="en-US" sz="2000" b="1" dirty="0">
                <a:sym typeface="Wingdings" panose="05000000000000000000" pitchFamily="2" charset="2"/>
              </a:rPr>
              <a:t> (</a:t>
            </a:r>
            <a:r>
              <a:rPr lang="en-US" sz="2000" b="1" dirty="0" err="1">
                <a:sym typeface="Wingdings" panose="05000000000000000000" pitchFamily="2" charset="2"/>
              </a:rPr>
              <a:t>aq</a:t>
            </a:r>
            <a:r>
              <a:rPr lang="en-US" sz="2000" b="1" dirty="0">
                <a:sym typeface="Wingdings" panose="05000000000000000000" pitchFamily="2" charset="2"/>
              </a:rPr>
              <a:t>) + 1 H</a:t>
            </a:r>
            <a:r>
              <a:rPr lang="en-US" sz="2000" b="1" baseline="-25000" dirty="0">
                <a:sym typeface="Wingdings" panose="05000000000000000000" pitchFamily="2" charset="2"/>
              </a:rPr>
              <a:t>2</a:t>
            </a:r>
            <a:r>
              <a:rPr lang="en-US" sz="2000" b="1" dirty="0">
                <a:sym typeface="Wingdings" panose="05000000000000000000" pitchFamily="2" charset="2"/>
              </a:rPr>
              <a:t> (g)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Several mole ratios are possible. These are just some: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53301" y="3621602"/>
          <a:ext cx="5372100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4" imgW="2603160" imgH="888840" progId="Equation.DSMT4">
                  <p:embed/>
                </p:oleObj>
              </mc:Choice>
              <mc:Fallback>
                <p:oleObj name="Equation" r:id="rId4" imgW="2603160" imgH="8888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53301" y="3621602"/>
                        <a:ext cx="5372100" cy="183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186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41025</TotalTime>
  <Words>907</Words>
  <Application>Microsoft Office PowerPoint</Application>
  <PresentationFormat>Widescreen</PresentationFormat>
  <Paragraphs>180</Paragraphs>
  <Slides>16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Century Gothic</vt:lpstr>
      <vt:lpstr>Impact</vt:lpstr>
      <vt:lpstr>Wingdings 3</vt:lpstr>
      <vt:lpstr>Ion Boardroom</vt:lpstr>
      <vt:lpstr>Equation</vt:lpstr>
      <vt:lpstr>Chemistry – Week of April 20 Lesson #1</vt:lpstr>
      <vt:lpstr>Chemical Formulas and Conversion Factors</vt:lpstr>
      <vt:lpstr>Gram – mole –number of items problems</vt:lpstr>
      <vt:lpstr>Gram – mole problems using the chemical formula</vt:lpstr>
      <vt:lpstr>Gram – mole problems using the chemical formula</vt:lpstr>
      <vt:lpstr>Gram – mole problems using the chemical formula</vt:lpstr>
      <vt:lpstr>Gram – mole – number problems using a chemical formula </vt:lpstr>
      <vt:lpstr>Stoichiometry</vt:lpstr>
      <vt:lpstr>Mole Ratios</vt:lpstr>
      <vt:lpstr>Stoichiometry Problem Solving</vt:lpstr>
      <vt:lpstr>Gram – mole –number of items problems</vt:lpstr>
      <vt:lpstr>Stoichiometry</vt:lpstr>
      <vt:lpstr>Stoichiometry g-m-m-g Problem </vt:lpstr>
      <vt:lpstr>Stoichiometry g-m-m Problem</vt:lpstr>
      <vt:lpstr>Stoichiometry 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419</cp:revision>
  <cp:lastPrinted>2019-04-07T23:43:56Z</cp:lastPrinted>
  <dcterms:created xsi:type="dcterms:W3CDTF">2015-08-11T02:33:52Z</dcterms:created>
  <dcterms:modified xsi:type="dcterms:W3CDTF">2020-04-20T00:12:34Z</dcterms:modified>
</cp:coreProperties>
</file>